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256" r:id="rId2"/>
    <p:sldId id="581" r:id="rId3"/>
    <p:sldId id="582" r:id="rId4"/>
    <p:sldId id="583" r:id="rId5"/>
    <p:sldId id="584" r:id="rId6"/>
    <p:sldId id="585" r:id="rId7"/>
    <p:sldId id="586" r:id="rId8"/>
    <p:sldId id="587" r:id="rId9"/>
    <p:sldId id="594" r:id="rId10"/>
    <p:sldId id="588" r:id="rId11"/>
    <p:sldId id="589" r:id="rId12"/>
    <p:sldId id="618" r:id="rId13"/>
    <p:sldId id="590" r:id="rId14"/>
    <p:sldId id="591" r:id="rId15"/>
    <p:sldId id="592" r:id="rId16"/>
    <p:sldId id="593" r:id="rId17"/>
    <p:sldId id="600" r:id="rId18"/>
    <p:sldId id="601" r:id="rId19"/>
    <p:sldId id="595" r:id="rId20"/>
    <p:sldId id="596" r:id="rId21"/>
    <p:sldId id="597" r:id="rId22"/>
    <p:sldId id="598" r:id="rId23"/>
    <p:sldId id="603" r:id="rId24"/>
    <p:sldId id="605" r:id="rId25"/>
    <p:sldId id="607" r:id="rId26"/>
    <p:sldId id="606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43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0" autoAdjust="0"/>
    <p:restoredTop sz="97545" autoAdjust="0"/>
  </p:normalViewPr>
  <p:slideViewPr>
    <p:cSldViewPr snapToGrid="0" snapToObjects="1">
      <p:cViewPr varScale="1">
        <p:scale>
          <a:sx n="150" d="100"/>
          <a:sy n="150" d="100"/>
        </p:scale>
        <p:origin x="-120" y="-8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Relationship Id="rId2" Type="http://schemas.openxmlformats.org/officeDocument/2006/relationships/image" Target="../media/image80.wmf"/><Relationship Id="rId3" Type="http://schemas.openxmlformats.org/officeDocument/2006/relationships/image" Target="../media/image8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Relationship Id="rId2" Type="http://schemas.openxmlformats.org/officeDocument/2006/relationships/image" Target="../media/image8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Relationship Id="rId2" Type="http://schemas.openxmlformats.org/officeDocument/2006/relationships/image" Target="../media/image8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6527-18CE-2A4C-96EB-C33FBB97A4DC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0E09-4629-2645-AB5C-A4908981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505200" y="196850"/>
            <a:ext cx="5181600" cy="4111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7080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7080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417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41725"/>
            <a:ext cx="4038600" cy="2781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93124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-1" y="93931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93931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564" y="125940"/>
            <a:ext cx="8673696" cy="78691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64" y="1084845"/>
            <a:ext cx="8673696" cy="545830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008" y="656960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9D4B60-68C7-FC45-BBAA-EA3CF0300460}" type="datetimeFigureOut">
              <a:rPr lang="en-US" smtClean="0"/>
              <a:t>12/20/16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5720" y="6569608"/>
            <a:ext cx="5788676" cy="288391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6960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8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7" Type="http://schemas.openxmlformats.org/officeDocument/2006/relationships/image" Target="../media/image62.emf"/><Relationship Id="rId8" Type="http://schemas.openxmlformats.org/officeDocument/2006/relationships/image" Target="../media/image63.emf"/><Relationship Id="rId9" Type="http://schemas.openxmlformats.org/officeDocument/2006/relationships/image" Target="../media/image55.emf"/><Relationship Id="rId10" Type="http://schemas.openxmlformats.org/officeDocument/2006/relationships/image" Target="../media/image56.emf"/><Relationship Id="rId11" Type="http://schemas.openxmlformats.org/officeDocument/2006/relationships/image" Target="../media/image57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54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59.emf"/><Relationship Id="rId11" Type="http://schemas.openxmlformats.org/officeDocument/2006/relationships/image" Target="../media/image58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4" Type="http://schemas.openxmlformats.org/officeDocument/2006/relationships/image" Target="../media/image71.gif"/><Relationship Id="rId5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gif"/><Relationship Id="rId3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oleObject" Target="../embeddings/oleObject2.bin"/><Relationship Id="rId5" Type="http://schemas.openxmlformats.org/officeDocument/2006/relationships/image" Target="../media/image79.w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80.w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8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84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8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wmf"/><Relationship Id="rId12" Type="http://schemas.openxmlformats.org/officeDocument/2006/relationships/oleObject" Target="../embeddings/oleObject8.bin"/><Relationship Id="rId13" Type="http://schemas.openxmlformats.org/officeDocument/2006/relationships/image" Target="../media/image87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7" Type="http://schemas.openxmlformats.org/officeDocument/2006/relationships/image" Target="../media/image92.emf"/><Relationship Id="rId8" Type="http://schemas.openxmlformats.org/officeDocument/2006/relationships/image" Target="../media/image93.emf"/><Relationship Id="rId9" Type="http://schemas.openxmlformats.org/officeDocument/2006/relationships/image" Target="../media/image94.emf"/><Relationship Id="rId10" Type="http://schemas.openxmlformats.org/officeDocument/2006/relationships/oleObject" Target="../embeddings/oleObject7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4" Type="http://schemas.openxmlformats.org/officeDocument/2006/relationships/image" Target="../media/image100.jpe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99.jpeg"/><Relationship Id="rId7" Type="http://schemas.openxmlformats.org/officeDocument/2006/relationships/image" Target="../media/image100.jpeg"/><Relationship Id="rId1" Type="http://schemas.openxmlformats.org/officeDocument/2006/relationships/tags" Target="../tags/tag56.xml"/><Relationship Id="rId2" Type="http://schemas.openxmlformats.org/officeDocument/2006/relationships/tags" Target="../tags/tag5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jpeg"/><Relationship Id="rId5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20" Type="http://schemas.openxmlformats.org/officeDocument/2006/relationships/image" Target="../media/image16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23" Type="http://schemas.openxmlformats.org/officeDocument/2006/relationships/image" Target="../media/image19.png"/><Relationship Id="rId24" Type="http://schemas.openxmlformats.org/officeDocument/2006/relationships/image" Target="../media/image20.png"/><Relationship Id="rId10" Type="http://schemas.openxmlformats.org/officeDocument/2006/relationships/tags" Target="../tags/tag17.xml"/><Relationship Id="rId11" Type="http://schemas.openxmlformats.org/officeDocument/2006/relationships/tags" Target="../tags/tag18.xml"/><Relationship Id="rId12" Type="http://schemas.openxmlformats.org/officeDocument/2006/relationships/tags" Target="../tags/tag19.xml"/><Relationship Id="rId13" Type="http://schemas.openxmlformats.org/officeDocument/2006/relationships/slideLayout" Target="../slideLayouts/slideLayout8.xml"/><Relationship Id="rId14" Type="http://schemas.openxmlformats.org/officeDocument/2006/relationships/image" Target="../media/image10.png"/><Relationship Id="rId15" Type="http://schemas.openxmlformats.org/officeDocument/2006/relationships/image" Target="../media/image11.png"/><Relationship Id="rId16" Type="http://schemas.openxmlformats.org/officeDocument/2006/relationships/image" Target="../media/image12.png"/><Relationship Id="rId17" Type="http://schemas.openxmlformats.org/officeDocument/2006/relationships/image" Target="../media/image13.png"/><Relationship Id="rId18" Type="http://schemas.openxmlformats.org/officeDocument/2006/relationships/image" Target="../media/image14.png"/><Relationship Id="rId19" Type="http://schemas.openxmlformats.org/officeDocument/2006/relationships/image" Target="../media/image15.png"/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tags" Target="../tags/tag14.xml"/><Relationship Id="rId8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10" Type="http://schemas.openxmlformats.org/officeDocument/2006/relationships/tags" Target="../tags/tag29.xml"/><Relationship Id="rId11" Type="http://schemas.openxmlformats.org/officeDocument/2006/relationships/tags" Target="../tags/tag30.xml"/><Relationship Id="rId12" Type="http://schemas.openxmlformats.org/officeDocument/2006/relationships/tags" Target="../tags/tag31.xml"/><Relationship Id="rId13" Type="http://schemas.openxmlformats.org/officeDocument/2006/relationships/tags" Target="../tags/tag32.xml"/><Relationship Id="rId14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tags" Target="../tags/tag25.xml"/><Relationship Id="rId7" Type="http://schemas.openxmlformats.org/officeDocument/2006/relationships/tags" Target="../tags/tag26.xml"/><Relationship Id="rId8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1.xml"/><Relationship Id="rId20" Type="http://schemas.openxmlformats.org/officeDocument/2006/relationships/image" Target="../media/image34.png"/><Relationship Id="rId21" Type="http://schemas.openxmlformats.org/officeDocument/2006/relationships/image" Target="../media/image35.png"/><Relationship Id="rId22" Type="http://schemas.openxmlformats.org/officeDocument/2006/relationships/image" Target="../media/image36.png"/><Relationship Id="rId23" Type="http://schemas.openxmlformats.org/officeDocument/2006/relationships/image" Target="../media/image10.png"/><Relationship Id="rId24" Type="http://schemas.openxmlformats.org/officeDocument/2006/relationships/image" Target="../media/image11.png"/><Relationship Id="rId25" Type="http://schemas.openxmlformats.org/officeDocument/2006/relationships/image" Target="../media/image37.png"/><Relationship Id="rId26" Type="http://schemas.openxmlformats.org/officeDocument/2006/relationships/image" Target="../media/image38.png"/><Relationship Id="rId27" Type="http://schemas.openxmlformats.org/officeDocument/2006/relationships/image" Target="../media/image39.png"/><Relationship Id="rId28" Type="http://schemas.openxmlformats.org/officeDocument/2006/relationships/image" Target="../media/image40.png"/><Relationship Id="rId29" Type="http://schemas.openxmlformats.org/officeDocument/2006/relationships/image" Target="../media/image41.png"/><Relationship Id="rId10" Type="http://schemas.openxmlformats.org/officeDocument/2006/relationships/tags" Target="../tags/tag42.xml"/><Relationship Id="rId11" Type="http://schemas.openxmlformats.org/officeDocument/2006/relationships/tags" Target="../tags/tag43.xml"/><Relationship Id="rId12" Type="http://schemas.openxmlformats.org/officeDocument/2006/relationships/tags" Target="../tags/tag44.xml"/><Relationship Id="rId13" Type="http://schemas.openxmlformats.org/officeDocument/2006/relationships/tags" Target="../tags/tag45.xml"/><Relationship Id="rId14" Type="http://schemas.openxmlformats.org/officeDocument/2006/relationships/tags" Target="../tags/tag46.xml"/><Relationship Id="rId15" Type="http://schemas.openxmlformats.org/officeDocument/2006/relationships/slideLayout" Target="../slideLayouts/slideLayout2.xml"/><Relationship Id="rId16" Type="http://schemas.openxmlformats.org/officeDocument/2006/relationships/image" Target="../media/image32.png"/><Relationship Id="rId17" Type="http://schemas.openxmlformats.org/officeDocument/2006/relationships/image" Target="../media/image31.png"/><Relationship Id="rId18" Type="http://schemas.openxmlformats.org/officeDocument/2006/relationships/image" Target="../media/image33.png"/><Relationship Id="rId19" Type="http://schemas.openxmlformats.org/officeDocument/2006/relationships/image" Target="../media/image28.png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jpe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34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43.png"/><Relationship Id="rId1" Type="http://schemas.openxmlformats.org/officeDocument/2006/relationships/tags" Target="../tags/tag47.xml"/><Relationship Id="rId2" Type="http://schemas.openxmlformats.org/officeDocument/2006/relationships/tags" Target="../tags/tag48.xml"/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tags" Target="../tags/tag51.xml"/><Relationship Id="rId6" Type="http://schemas.openxmlformats.org/officeDocument/2006/relationships/tags" Target="../tags/tag52.xml"/><Relationship Id="rId7" Type="http://schemas.openxmlformats.org/officeDocument/2006/relationships/tags" Target="../tags/tag53.xml"/><Relationship Id="rId8" Type="http://schemas.openxmlformats.org/officeDocument/2006/relationships/tags" Target="../tags/tag54.xml"/><Relationship Id="rId9" Type="http://schemas.openxmlformats.org/officeDocument/2006/relationships/tags" Target="../tags/tag55.xml"/><Relationship Id="rId10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nubb_eventdisplay.pn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97" y="4415926"/>
            <a:ext cx="8077200" cy="167335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#12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799"/>
            <a:ext cx="8077200" cy="1751461"/>
          </a:xfrm>
        </p:spPr>
        <p:txBody>
          <a:bodyPr>
            <a:normAutofit/>
          </a:bodyPr>
          <a:lstStyle/>
          <a:p>
            <a:r>
              <a:rPr lang="en-US" dirty="0"/>
              <a:t>Prof. Dr. Florencia Canelli</a:t>
            </a:r>
          </a:p>
          <a:p>
            <a:r>
              <a:rPr lang="en-US" dirty="0" err="1"/>
              <a:t>Universität</a:t>
            </a:r>
            <a:r>
              <a:rPr lang="en-US" dirty="0"/>
              <a:t> </a:t>
            </a:r>
            <a:r>
              <a:rPr lang="en-US" dirty="0" smtClean="0"/>
              <a:t>Zürich</a:t>
            </a:r>
          </a:p>
          <a:p>
            <a:endParaRPr lang="en-US" dirty="0"/>
          </a:p>
          <a:p>
            <a:r>
              <a:rPr lang="en-US" dirty="0" smtClean="0"/>
              <a:t>Elementary particle physics - PHY451</a:t>
            </a:r>
          </a:p>
          <a:p>
            <a:r>
              <a:rPr lang="en-US" dirty="0" smtClean="0"/>
              <a:t>HS2016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quark production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Via QCD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Via EWK </a:t>
            </a:r>
            <a:endParaRPr lang="en-US" dirty="0"/>
          </a:p>
        </p:txBody>
      </p:sp>
      <p:pic>
        <p:nvPicPr>
          <p:cNvPr id="5" name="Picture 4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91" y="1744372"/>
            <a:ext cx="4813300" cy="1689100"/>
          </a:xfrm>
          <a:prstGeom prst="rect">
            <a:avLst/>
          </a:prstGeom>
        </p:spPr>
      </p:pic>
      <p:pic>
        <p:nvPicPr>
          <p:cNvPr id="6" name="Picture 5" descr="img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1" y="4965215"/>
            <a:ext cx="4908608" cy="1054742"/>
          </a:xfrm>
          <a:prstGeom prst="rect">
            <a:avLst/>
          </a:prstGeom>
        </p:spPr>
      </p:pic>
      <p:pic>
        <p:nvPicPr>
          <p:cNvPr id="10" name="Picture 9" descr="mcfm-Ede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14" y="1084845"/>
            <a:ext cx="3995886" cy="550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4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quark decay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4815210" cy="5458304"/>
          </a:xfrm>
        </p:spPr>
        <p:txBody>
          <a:bodyPr/>
          <a:lstStyle/>
          <a:p>
            <a:r>
              <a:rPr lang="en-US" dirty="0"/>
              <a:t>Top decays</a:t>
            </a:r>
            <a:r>
              <a:rPr lang="en-US" baseline="30000" dirty="0"/>
              <a:t> </a:t>
            </a:r>
            <a:r>
              <a:rPr lang="en-US" dirty="0">
                <a:solidFill>
                  <a:srgbClr val="0000FF"/>
                </a:solidFill>
              </a:rPr>
              <a:t>via electroweak interactions </a:t>
            </a:r>
          </a:p>
          <a:p>
            <a:endParaRPr lang="en-US" dirty="0"/>
          </a:p>
          <a:p>
            <a:r>
              <a:rPr lang="en-US" dirty="0"/>
              <a:t>Due to large mass </a:t>
            </a: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/>
              <a:t>&gt;</a:t>
            </a:r>
            <a:r>
              <a:rPr lang="en-US" dirty="0" err="1"/>
              <a:t>m</a:t>
            </a:r>
            <a:r>
              <a:rPr lang="en-US" baseline="-25000" dirty="0" err="1"/>
              <a:t>W</a:t>
            </a:r>
            <a:r>
              <a:rPr lang="en-US" dirty="0" err="1"/>
              <a:t>+m</a:t>
            </a:r>
            <a:r>
              <a:rPr lang="en-US" baseline="-25000" dirty="0" err="1"/>
              <a:t>b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assuming </a:t>
            </a:r>
            <a:r>
              <a:rPr lang="en-US" dirty="0" err="1" smtClean="0"/>
              <a:t>unitarity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baseline="30000" dirty="0" smtClean="0"/>
              <a:t>BR</a:t>
            </a:r>
            <a:r>
              <a:rPr lang="en-US" baseline="30000" dirty="0"/>
              <a:t>(</a:t>
            </a:r>
            <a:r>
              <a:rPr lang="en-US" baseline="30000" dirty="0" err="1"/>
              <a:t>t⇒Wb</a:t>
            </a:r>
            <a:r>
              <a:rPr lang="en-US" baseline="30000" dirty="0"/>
              <a:t>) ~ 100</a:t>
            </a:r>
            <a:r>
              <a:rPr lang="en-US" baseline="30000" dirty="0" smtClean="0"/>
              <a:t>%</a:t>
            </a:r>
            <a:endParaRPr lang="en-US" dirty="0"/>
          </a:p>
          <a:p>
            <a:r>
              <a:rPr lang="en-US" dirty="0"/>
              <a:t>Top decays before </a:t>
            </a:r>
            <a:r>
              <a:rPr lang="en-US" dirty="0" err="1" smtClean="0"/>
              <a:t>hadronizing</a:t>
            </a:r>
            <a:r>
              <a:rPr lang="en-US" dirty="0" smtClean="0"/>
              <a:t>:</a:t>
            </a:r>
            <a:endParaRPr lang="en-US" baseline="30000" dirty="0"/>
          </a:p>
          <a:p>
            <a:pPr lvl="1"/>
            <a:r>
              <a:rPr lang="en-US" baseline="30000" dirty="0" smtClean="0"/>
              <a:t>Γ</a:t>
            </a:r>
            <a:r>
              <a:rPr lang="en-US" baseline="30000" dirty="0"/>
              <a:t>~1.4 GeV  &gt;&gt; Λ</a:t>
            </a:r>
            <a:r>
              <a:rPr lang="en-US" baseline="-25000" dirty="0"/>
              <a:t>QCD </a:t>
            </a: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16" y="2198087"/>
            <a:ext cx="4610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2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quark pair decay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4129351" cy="555302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 </a:t>
            </a:r>
            <a:r>
              <a:rPr lang="en-US" dirty="0" err="1"/>
              <a:t>tt</a:t>
            </a:r>
            <a:r>
              <a:rPr lang="en-US" dirty="0"/>
              <a:t> decay </a:t>
            </a:r>
            <a:r>
              <a:rPr lang="en-US" dirty="0" smtClean="0"/>
              <a:t>signatures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characterized</a:t>
            </a:r>
            <a:r>
              <a:rPr lang="en-US" dirty="0" smtClean="0"/>
              <a:t> </a:t>
            </a:r>
            <a:r>
              <a:rPr lang="en-US" dirty="0"/>
              <a:t>by </a:t>
            </a:r>
            <a:r>
              <a:rPr lang="en-US" b="1" dirty="0"/>
              <a:t>W decays</a:t>
            </a:r>
            <a:r>
              <a:rPr lang="en-US" dirty="0"/>
              <a:t>:</a:t>
            </a:r>
          </a:p>
          <a:p>
            <a:endParaRPr lang="en-US" b="1" dirty="0" smtClean="0"/>
          </a:p>
          <a:p>
            <a:r>
              <a:rPr lang="en-US" b="1" dirty="0" smtClean="0"/>
              <a:t>All</a:t>
            </a:r>
            <a:r>
              <a:rPr lang="en-US" b="1" dirty="0"/>
              <a:t>-</a:t>
            </a:r>
            <a:r>
              <a:rPr lang="en-US" b="1" dirty="0" err="1"/>
              <a:t>Hadronic</a:t>
            </a:r>
            <a:r>
              <a:rPr lang="en-US" dirty="0"/>
              <a:t>: 45% of all decays</a:t>
            </a:r>
            <a:r>
              <a:rPr lang="en-US" dirty="0" smtClean="0"/>
              <a:t>, large </a:t>
            </a:r>
            <a:r>
              <a:rPr lang="en-US" dirty="0"/>
              <a:t>QCD background</a:t>
            </a:r>
          </a:p>
          <a:p>
            <a:endParaRPr lang="en-US" b="1" dirty="0" smtClean="0"/>
          </a:p>
          <a:p>
            <a:r>
              <a:rPr lang="en-US" b="1" dirty="0" err="1" smtClean="0"/>
              <a:t>Lepton</a:t>
            </a:r>
            <a:r>
              <a:rPr lang="en-US" b="1" dirty="0" err="1"/>
              <a:t>+Jets</a:t>
            </a:r>
            <a:r>
              <a:rPr lang="en-US" dirty="0"/>
              <a:t>: 30% of all decays</a:t>
            </a:r>
            <a:r>
              <a:rPr lang="en-US" dirty="0" smtClean="0"/>
              <a:t>, moderate </a:t>
            </a:r>
            <a:r>
              <a:rPr lang="en-US" dirty="0"/>
              <a:t>backgrounds</a:t>
            </a:r>
          </a:p>
          <a:p>
            <a:endParaRPr lang="en-US" b="1" dirty="0" smtClean="0"/>
          </a:p>
          <a:p>
            <a:r>
              <a:rPr lang="en-US" b="1" dirty="0" err="1" smtClean="0"/>
              <a:t>Dilepton</a:t>
            </a:r>
            <a:r>
              <a:rPr lang="en-US" dirty="0"/>
              <a:t>: 5% of all decays, </a:t>
            </a:r>
            <a:r>
              <a:rPr lang="en-US" dirty="0" smtClean="0"/>
              <a:t>very clean</a:t>
            </a:r>
            <a:r>
              <a:rPr lang="en-US" dirty="0"/>
              <a:t>, but small </a:t>
            </a:r>
            <a:r>
              <a:rPr lang="en-US" dirty="0" smtClean="0"/>
              <a:t>branching fraction</a:t>
            </a:r>
          </a:p>
          <a:p>
            <a:endParaRPr lang="en-US" dirty="0"/>
          </a:p>
          <a:p>
            <a:r>
              <a:rPr lang="en-US" b="1" dirty="0"/>
              <a:t>Challenging </a:t>
            </a:r>
            <a:r>
              <a:rPr lang="en-US" dirty="0" smtClean="0"/>
              <a:t>signature: multiple </a:t>
            </a:r>
            <a:r>
              <a:rPr lang="en-US" dirty="0"/>
              <a:t>leptons </a:t>
            </a:r>
            <a:r>
              <a:rPr lang="en-US" dirty="0" smtClean="0"/>
              <a:t>and  </a:t>
            </a:r>
            <a:r>
              <a:rPr lang="en-US" dirty="0"/>
              <a:t>(b-)jets</a:t>
            </a:r>
            <a:r>
              <a:rPr lang="en-US" dirty="0" smtClean="0"/>
              <a:t>, missing </a:t>
            </a:r>
            <a:r>
              <a:rPr lang="en-US" dirty="0"/>
              <a:t>transverse energy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915" y="1084845"/>
            <a:ext cx="4665418" cy="504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77838" y="0"/>
            <a:ext cx="8666162" cy="9398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Top pair production (</a:t>
            </a:r>
            <a:r>
              <a:rPr lang="en-US" dirty="0" err="1">
                <a:latin typeface="Arial" charset="0"/>
              </a:rPr>
              <a:t>lepton+jets</a:t>
            </a:r>
            <a:r>
              <a:rPr lang="en-US" dirty="0">
                <a:latin typeface="Arial" charset="0"/>
              </a:rPr>
              <a:t>)</a:t>
            </a:r>
          </a:p>
        </p:txBody>
      </p:sp>
      <p:grpSp>
        <p:nvGrpSpPr>
          <p:cNvPr id="232451" name="Group 3"/>
          <p:cNvGrpSpPr>
            <a:grpSpLocks/>
          </p:cNvGrpSpPr>
          <p:nvPr/>
        </p:nvGrpSpPr>
        <p:grpSpPr bwMode="auto">
          <a:xfrm>
            <a:off x="4202113" y="2973388"/>
            <a:ext cx="1138237" cy="1062037"/>
            <a:chOff x="2211" y="2973"/>
            <a:chExt cx="717" cy="669"/>
          </a:xfrm>
        </p:grpSpPr>
        <p:sp>
          <p:nvSpPr>
            <p:cNvPr id="232452" name="AutoShape 4"/>
            <p:cNvSpPr>
              <a:spLocks noChangeArrowheads="1"/>
            </p:cNvSpPr>
            <p:nvPr/>
          </p:nvSpPr>
          <p:spPr bwMode="auto">
            <a:xfrm>
              <a:off x="2211" y="2973"/>
              <a:ext cx="717" cy="669"/>
            </a:xfrm>
            <a:prstGeom prst="star24">
              <a:avLst>
                <a:gd name="adj" fmla="val 2503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453" name="AutoShape 5"/>
            <p:cNvSpPr>
              <a:spLocks noChangeArrowheads="1"/>
            </p:cNvSpPr>
            <p:nvPr/>
          </p:nvSpPr>
          <p:spPr bwMode="auto">
            <a:xfrm>
              <a:off x="2307" y="3044"/>
              <a:ext cx="526" cy="526"/>
            </a:xfrm>
            <a:prstGeom prst="star24">
              <a:avLst>
                <a:gd name="adj" fmla="val 19204"/>
              </a:avLst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2454" name="Line 6"/>
          <p:cNvSpPr>
            <a:spLocks noChangeShapeType="1"/>
          </p:cNvSpPr>
          <p:nvPr/>
        </p:nvSpPr>
        <p:spPr bwMode="auto">
          <a:xfrm>
            <a:off x="1308100" y="3505200"/>
            <a:ext cx="3378200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2455" name="Line 7"/>
          <p:cNvSpPr>
            <a:spLocks noChangeShapeType="1"/>
          </p:cNvSpPr>
          <p:nvPr/>
        </p:nvSpPr>
        <p:spPr bwMode="auto">
          <a:xfrm rot="10800000">
            <a:off x="4905375" y="3505200"/>
            <a:ext cx="3309938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32456" name="Group 8"/>
          <p:cNvGrpSpPr>
            <a:grpSpLocks/>
          </p:cNvGrpSpPr>
          <p:nvPr/>
        </p:nvGrpSpPr>
        <p:grpSpPr bwMode="auto">
          <a:xfrm>
            <a:off x="3663950" y="923925"/>
            <a:ext cx="1866900" cy="2195513"/>
            <a:chOff x="2308" y="582"/>
            <a:chExt cx="1176" cy="1383"/>
          </a:xfrm>
        </p:grpSpPr>
        <p:grpSp>
          <p:nvGrpSpPr>
            <p:cNvPr id="232457" name="Group 9"/>
            <p:cNvGrpSpPr>
              <a:grpSpLocks/>
            </p:cNvGrpSpPr>
            <p:nvPr/>
          </p:nvGrpSpPr>
          <p:grpSpPr bwMode="auto">
            <a:xfrm>
              <a:off x="2308" y="582"/>
              <a:ext cx="1176" cy="1383"/>
              <a:chOff x="2308" y="582"/>
              <a:chExt cx="1176" cy="1383"/>
            </a:xfrm>
          </p:grpSpPr>
          <p:grpSp>
            <p:nvGrpSpPr>
              <p:cNvPr id="232458" name="Group 10"/>
              <p:cNvGrpSpPr>
                <a:grpSpLocks/>
              </p:cNvGrpSpPr>
              <p:nvPr/>
            </p:nvGrpSpPr>
            <p:grpSpPr bwMode="auto">
              <a:xfrm>
                <a:off x="2408" y="1540"/>
                <a:ext cx="554" cy="288"/>
                <a:chOff x="2408" y="1540"/>
                <a:chExt cx="554" cy="288"/>
              </a:xfrm>
            </p:grpSpPr>
            <p:pic>
              <p:nvPicPr>
                <p:cNvPr id="232459" name="Picture 11" descr="brown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0" y="1593"/>
                  <a:ext cx="192" cy="1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246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408" y="1540"/>
                  <a:ext cx="3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1pPr>
                  <a:lvl2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2pPr>
                  <a:lvl3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3pPr>
                  <a:lvl4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4pPr>
                  <a:lvl5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5pPr>
                  <a:lvl6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6pPr>
                  <a:lvl7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7pPr>
                  <a:lvl8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8pPr>
                  <a:lvl9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2400" i="1">
                      <a:solidFill>
                        <a:srgbClr val="0033CC"/>
                      </a:solidFill>
                      <a:latin typeface="Times New Roman" charset="0"/>
                    </a:rPr>
                    <a:t>W</a:t>
                  </a:r>
                  <a:r>
                    <a:rPr lang="en-US" sz="2400" i="1" baseline="30000">
                      <a:solidFill>
                        <a:srgbClr val="0033CC"/>
                      </a:solidFill>
                      <a:latin typeface="Times New Roman" charset="0"/>
                    </a:rPr>
                    <a:t>+</a:t>
                  </a:r>
                </a:p>
              </p:txBody>
            </p:sp>
          </p:grpSp>
          <p:grpSp>
            <p:nvGrpSpPr>
              <p:cNvPr id="232461" name="Group 13"/>
              <p:cNvGrpSpPr>
                <a:grpSpLocks/>
              </p:cNvGrpSpPr>
              <p:nvPr/>
            </p:nvGrpSpPr>
            <p:grpSpPr bwMode="auto">
              <a:xfrm rot="1767407">
                <a:off x="3316" y="908"/>
                <a:ext cx="168" cy="761"/>
                <a:chOff x="1966" y="1473"/>
                <a:chExt cx="235" cy="1065"/>
              </a:xfrm>
            </p:grpSpPr>
            <p:grpSp>
              <p:nvGrpSpPr>
                <p:cNvPr id="232462" name="Group 14"/>
                <p:cNvGrpSpPr>
                  <a:grpSpLocks/>
                </p:cNvGrpSpPr>
                <p:nvPr/>
              </p:nvGrpSpPr>
              <p:grpSpPr bwMode="auto">
                <a:xfrm>
                  <a:off x="1966" y="1473"/>
                  <a:ext cx="235" cy="656"/>
                  <a:chOff x="472" y="1455"/>
                  <a:chExt cx="442" cy="1234"/>
                </a:xfrm>
              </p:grpSpPr>
              <p:pic>
                <p:nvPicPr>
                  <p:cNvPr id="232463" name="Picture 15" descr="jet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288980">
                    <a:off x="692" y="1455"/>
                    <a:ext cx="138" cy="6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2464" name="Picture 16" descr="jet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-179140">
                    <a:off x="573" y="1586"/>
                    <a:ext cx="138" cy="6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2465" name="Picture 17" descr="jet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-428323">
                    <a:off x="472" y="1772"/>
                    <a:ext cx="138" cy="6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2466" name="Picture 18" descr="jet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662352">
                    <a:off x="776" y="1718"/>
                    <a:ext cx="138" cy="6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2467" name="Picture 19" descr="jet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-229599">
                    <a:off x="550" y="1915"/>
                    <a:ext cx="138" cy="6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2468" name="Picture 20" descr="jet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378380">
                    <a:off x="681" y="1999"/>
                    <a:ext cx="138" cy="6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32469" name="Picture 21" descr="jetarrow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81" y="1831"/>
                  <a:ext cx="197" cy="7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2470" name="Group 22"/>
              <p:cNvGrpSpPr>
                <a:grpSpLocks/>
              </p:cNvGrpSpPr>
              <p:nvPr/>
            </p:nvGrpSpPr>
            <p:grpSpPr bwMode="auto">
              <a:xfrm>
                <a:off x="2308" y="582"/>
                <a:ext cx="720" cy="1027"/>
                <a:chOff x="2308" y="582"/>
                <a:chExt cx="720" cy="1027"/>
              </a:xfrm>
            </p:grpSpPr>
            <p:grpSp>
              <p:nvGrpSpPr>
                <p:cNvPr id="232471" name="Group 23"/>
                <p:cNvGrpSpPr>
                  <a:grpSpLocks/>
                </p:cNvGrpSpPr>
                <p:nvPr/>
              </p:nvGrpSpPr>
              <p:grpSpPr bwMode="auto">
                <a:xfrm rot="-2543230">
                  <a:off x="2308" y="766"/>
                  <a:ext cx="168" cy="762"/>
                  <a:chOff x="1966" y="1473"/>
                  <a:chExt cx="235" cy="1065"/>
                </a:xfrm>
              </p:grpSpPr>
              <p:grpSp>
                <p:nvGrpSpPr>
                  <p:cNvPr id="232472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1966" y="1473"/>
                    <a:ext cx="235" cy="656"/>
                    <a:chOff x="472" y="1455"/>
                    <a:chExt cx="442" cy="1234"/>
                  </a:xfrm>
                </p:grpSpPr>
                <p:pic>
                  <p:nvPicPr>
                    <p:cNvPr id="232473" name="Picture 25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288980">
                      <a:off x="692" y="1455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474" name="Picture 26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-179140">
                      <a:off x="573" y="1586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475" name="Picture 27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-428323">
                      <a:off x="472" y="1772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476" name="Picture 28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662352">
                      <a:off x="776" y="1718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477" name="Picture 29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-229599">
                      <a:off x="550" y="1915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478" name="Picture 30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378380">
                      <a:off x="681" y="1999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32479" name="Picture 31" descr="jetarrow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81" y="1831"/>
                    <a:ext cx="197" cy="7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32480" name="Group 32"/>
                <p:cNvGrpSpPr>
                  <a:grpSpLocks/>
                </p:cNvGrpSpPr>
                <p:nvPr/>
              </p:nvGrpSpPr>
              <p:grpSpPr bwMode="auto">
                <a:xfrm rot="-530241">
                  <a:off x="2677" y="582"/>
                  <a:ext cx="168" cy="761"/>
                  <a:chOff x="1966" y="1473"/>
                  <a:chExt cx="235" cy="1065"/>
                </a:xfrm>
              </p:grpSpPr>
              <p:grpSp>
                <p:nvGrpSpPr>
                  <p:cNvPr id="232481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1966" y="1473"/>
                    <a:ext cx="235" cy="656"/>
                    <a:chOff x="472" y="1455"/>
                    <a:chExt cx="442" cy="1234"/>
                  </a:xfrm>
                </p:grpSpPr>
                <p:pic>
                  <p:nvPicPr>
                    <p:cNvPr id="232482" name="Picture 34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288980">
                      <a:off x="692" y="1455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483" name="Picture 35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-179140">
                      <a:off x="573" y="1586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484" name="Picture 36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-428323">
                      <a:off x="472" y="1772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485" name="Picture 37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662352">
                      <a:off x="776" y="1718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486" name="Picture 38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-229599">
                      <a:off x="550" y="1915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32487" name="Picture 39" descr="jet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378380">
                      <a:off x="681" y="1999"/>
                      <a:ext cx="138" cy="690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232488" name="Picture 40" descr="jetarrow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81" y="1831"/>
                    <a:ext cx="197" cy="7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32489" name="Group 41"/>
                <p:cNvGrpSpPr>
                  <a:grpSpLocks/>
                </p:cNvGrpSpPr>
                <p:nvPr/>
              </p:nvGrpSpPr>
              <p:grpSpPr bwMode="auto">
                <a:xfrm>
                  <a:off x="2450" y="1156"/>
                  <a:ext cx="578" cy="453"/>
                  <a:chOff x="2450" y="1156"/>
                  <a:chExt cx="578" cy="453"/>
                </a:xfrm>
              </p:grpSpPr>
              <p:sp>
                <p:nvSpPr>
                  <p:cNvPr id="232490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837" y="1455"/>
                    <a:ext cx="21" cy="133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2491" name="Line 4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2721" y="1510"/>
                    <a:ext cx="87" cy="99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232492" name="Picture 44" descr="gold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04" y="1401"/>
                    <a:ext cx="132" cy="13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2493" name="Picture 45" descr="gold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60" y="1329"/>
                    <a:ext cx="132" cy="13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32494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50" y="1299"/>
                    <a:ext cx="19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marL="342900" indent="-342900"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1pPr>
                    <a:lvl2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2pPr>
                    <a:lvl3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3pPr>
                    <a:lvl4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4pPr>
                    <a:lvl5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5pPr>
                    <a:lvl6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6pPr>
                    <a:lvl7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7pPr>
                    <a:lvl8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8pPr>
                    <a:lvl9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US" sz="2000" i="1">
                        <a:solidFill>
                          <a:srgbClr val="0033CC"/>
                        </a:solidFill>
                        <a:latin typeface="Times New Roman" charset="0"/>
                      </a:rPr>
                      <a:t>q</a:t>
                    </a:r>
                  </a:p>
                </p:txBody>
              </p:sp>
              <p:sp>
                <p:nvSpPr>
                  <p:cNvPr id="232495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832" y="1156"/>
                    <a:ext cx="196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marL="342900" indent="-342900"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1pPr>
                    <a:lvl2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2pPr>
                    <a:lvl3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3pPr>
                    <a:lvl4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4pPr>
                    <a:lvl5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5pPr>
                    <a:lvl6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6pPr>
                    <a:lvl7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7pPr>
                    <a:lvl8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8pPr>
                    <a:lvl9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US" sz="2000" i="1">
                        <a:solidFill>
                          <a:srgbClr val="0033CC"/>
                        </a:solidFill>
                        <a:latin typeface="Times New Roman" charset="0"/>
                      </a:rPr>
                      <a:t>q</a:t>
                    </a:r>
                  </a:p>
                </p:txBody>
              </p:sp>
              <p:sp>
                <p:nvSpPr>
                  <p:cNvPr id="232496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2892" y="1240"/>
                    <a:ext cx="95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33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32497" name="Line 49"/>
              <p:cNvSpPr>
                <a:spLocks noChangeShapeType="1"/>
              </p:cNvSpPr>
              <p:nvPr/>
            </p:nvSpPr>
            <p:spPr bwMode="auto">
              <a:xfrm flipH="1" flipV="1">
                <a:off x="2898" y="1777"/>
                <a:ext cx="80" cy="1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2498" name="Line 50"/>
              <p:cNvSpPr>
                <a:spLocks noChangeShapeType="1"/>
              </p:cNvSpPr>
              <p:nvPr/>
            </p:nvSpPr>
            <p:spPr bwMode="auto">
              <a:xfrm flipV="1">
                <a:off x="3038" y="1736"/>
                <a:ext cx="120" cy="2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32499" name="Group 51"/>
              <p:cNvGrpSpPr>
                <a:grpSpLocks/>
              </p:cNvGrpSpPr>
              <p:nvPr/>
            </p:nvGrpSpPr>
            <p:grpSpPr bwMode="auto">
              <a:xfrm>
                <a:off x="3115" y="1528"/>
                <a:ext cx="327" cy="288"/>
                <a:chOff x="3115" y="1528"/>
                <a:chExt cx="327" cy="288"/>
              </a:xfrm>
            </p:grpSpPr>
            <p:pic>
              <p:nvPicPr>
                <p:cNvPr id="232500" name="Picture 52" descr="blue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5" y="1607"/>
                  <a:ext cx="143" cy="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2501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3230" y="152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1pPr>
                  <a:lvl2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2pPr>
                  <a:lvl3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3pPr>
                  <a:lvl4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4pPr>
                  <a:lvl5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5pPr>
                  <a:lvl6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6pPr>
                  <a:lvl7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7pPr>
                  <a:lvl8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8pPr>
                  <a:lvl9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2400" i="1">
                      <a:solidFill>
                        <a:srgbClr val="0033CC"/>
                      </a:solidFill>
                      <a:latin typeface="Times New Roman" charset="0"/>
                    </a:rPr>
                    <a:t>b</a:t>
                  </a:r>
                </a:p>
              </p:txBody>
            </p:sp>
          </p:grpSp>
        </p:grpSp>
        <p:sp>
          <p:nvSpPr>
            <p:cNvPr id="232502" name="Line 54"/>
            <p:cNvSpPr>
              <a:spLocks noChangeShapeType="1"/>
            </p:cNvSpPr>
            <p:nvPr/>
          </p:nvSpPr>
          <p:spPr bwMode="auto">
            <a:xfrm flipH="1" flipV="1">
              <a:off x="2898" y="1777"/>
              <a:ext cx="80" cy="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503" name="Line 55"/>
            <p:cNvSpPr>
              <a:spLocks noChangeShapeType="1"/>
            </p:cNvSpPr>
            <p:nvPr/>
          </p:nvSpPr>
          <p:spPr bwMode="auto">
            <a:xfrm flipV="1">
              <a:off x="3038" y="1736"/>
              <a:ext cx="120" cy="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32504" name="Group 56"/>
            <p:cNvGrpSpPr>
              <a:grpSpLocks/>
            </p:cNvGrpSpPr>
            <p:nvPr/>
          </p:nvGrpSpPr>
          <p:grpSpPr bwMode="auto">
            <a:xfrm>
              <a:off x="3115" y="1528"/>
              <a:ext cx="327" cy="288"/>
              <a:chOff x="3115" y="1528"/>
              <a:chExt cx="327" cy="288"/>
            </a:xfrm>
          </p:grpSpPr>
          <p:pic>
            <p:nvPicPr>
              <p:cNvPr id="232505" name="Picture 57" descr="blu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5" y="1607"/>
                <a:ext cx="143" cy="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2506" name="Text Box 58"/>
              <p:cNvSpPr txBox="1">
                <a:spLocks noChangeArrowheads="1"/>
              </p:cNvSpPr>
              <p:nvPr/>
            </p:nvSpPr>
            <p:spPr bwMode="auto">
              <a:xfrm>
                <a:off x="3230" y="152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400" i="1">
                    <a:solidFill>
                      <a:srgbClr val="0033CC"/>
                    </a:solidFill>
                    <a:latin typeface="Times New Roman" charset="0"/>
                  </a:rPr>
                  <a:t>b</a:t>
                </a:r>
              </a:p>
            </p:txBody>
          </p:sp>
        </p:grpSp>
        <p:grpSp>
          <p:nvGrpSpPr>
            <p:cNvPr id="232507" name="Group 59"/>
            <p:cNvGrpSpPr>
              <a:grpSpLocks/>
            </p:cNvGrpSpPr>
            <p:nvPr/>
          </p:nvGrpSpPr>
          <p:grpSpPr bwMode="auto">
            <a:xfrm>
              <a:off x="2408" y="1540"/>
              <a:ext cx="554" cy="288"/>
              <a:chOff x="2408" y="1540"/>
              <a:chExt cx="554" cy="288"/>
            </a:xfrm>
          </p:grpSpPr>
          <p:pic>
            <p:nvPicPr>
              <p:cNvPr id="232508" name="Picture 60" descr="brow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" y="1593"/>
                <a:ext cx="192" cy="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2509" name="Text Box 61"/>
              <p:cNvSpPr txBox="1">
                <a:spLocks noChangeArrowheads="1"/>
              </p:cNvSpPr>
              <p:nvPr/>
            </p:nvSpPr>
            <p:spPr bwMode="auto">
              <a:xfrm>
                <a:off x="2408" y="1540"/>
                <a:ext cx="3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400" i="1">
                    <a:solidFill>
                      <a:srgbClr val="0033CC"/>
                    </a:solidFill>
                    <a:latin typeface="Times New Roman" charset="0"/>
                  </a:rPr>
                  <a:t>W</a:t>
                </a:r>
                <a:r>
                  <a:rPr lang="en-US" sz="2400" i="1" baseline="30000">
                    <a:solidFill>
                      <a:srgbClr val="0033CC"/>
                    </a:solidFill>
                    <a:latin typeface="Times New Roman" charset="0"/>
                  </a:rPr>
                  <a:t>+</a:t>
                </a:r>
              </a:p>
            </p:txBody>
          </p:sp>
        </p:grpSp>
      </p:grpSp>
      <p:grpSp>
        <p:nvGrpSpPr>
          <p:cNvPr id="232510" name="Group 62"/>
          <p:cNvGrpSpPr>
            <a:grpSpLocks/>
          </p:cNvGrpSpPr>
          <p:nvPr/>
        </p:nvGrpSpPr>
        <p:grpSpPr bwMode="auto">
          <a:xfrm>
            <a:off x="4575175" y="2973388"/>
            <a:ext cx="692150" cy="1111250"/>
            <a:chOff x="2882" y="1873"/>
            <a:chExt cx="436" cy="700"/>
          </a:xfrm>
        </p:grpSpPr>
        <p:pic>
          <p:nvPicPr>
            <p:cNvPr id="232511" name="Picture 63" descr="r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" y="1964"/>
              <a:ext cx="253" cy="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512" name="Picture 64" descr="r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82" y="2220"/>
              <a:ext cx="253" cy="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2513" name="Text Box 65"/>
            <p:cNvSpPr txBox="1">
              <a:spLocks noChangeArrowheads="1"/>
            </p:cNvSpPr>
            <p:nvPr/>
          </p:nvSpPr>
          <p:spPr bwMode="auto">
            <a:xfrm>
              <a:off x="3131" y="1873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 i="1">
                  <a:solidFill>
                    <a:srgbClr val="0033CC"/>
                  </a:solidFill>
                  <a:latin typeface="Times New Roman" charset="0"/>
                </a:rPr>
                <a:t>t</a:t>
              </a:r>
            </a:p>
          </p:txBody>
        </p:sp>
        <p:sp>
          <p:nvSpPr>
            <p:cNvPr id="232514" name="Text Box 66"/>
            <p:cNvSpPr txBox="1">
              <a:spLocks noChangeArrowheads="1"/>
            </p:cNvSpPr>
            <p:nvPr/>
          </p:nvSpPr>
          <p:spPr bwMode="auto">
            <a:xfrm>
              <a:off x="3131" y="2208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 i="1">
                  <a:solidFill>
                    <a:srgbClr val="0033CC"/>
                  </a:solidFill>
                  <a:latin typeface="Times New Roman" charset="0"/>
                </a:rPr>
                <a:t>t</a:t>
              </a:r>
            </a:p>
          </p:txBody>
        </p:sp>
        <p:sp>
          <p:nvSpPr>
            <p:cNvPr id="232515" name="Line 67"/>
            <p:cNvSpPr>
              <a:spLocks noChangeShapeType="1"/>
            </p:cNvSpPr>
            <p:nvPr/>
          </p:nvSpPr>
          <p:spPr bwMode="auto">
            <a:xfrm>
              <a:off x="3197" y="2303"/>
              <a:ext cx="95" cy="0"/>
            </a:xfrm>
            <a:prstGeom prst="line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32516" name="Group 68"/>
          <p:cNvGrpSpPr>
            <a:grpSpLocks/>
          </p:cNvGrpSpPr>
          <p:nvPr/>
        </p:nvGrpSpPr>
        <p:grpSpPr bwMode="auto">
          <a:xfrm>
            <a:off x="996950" y="3125788"/>
            <a:ext cx="7529513" cy="606425"/>
            <a:chOff x="628" y="1969"/>
            <a:chExt cx="4743" cy="382"/>
          </a:xfrm>
        </p:grpSpPr>
        <p:sp>
          <p:nvSpPr>
            <p:cNvPr id="232517" name="Text Box 69"/>
            <p:cNvSpPr txBox="1">
              <a:spLocks noChangeArrowheads="1"/>
            </p:cNvSpPr>
            <p:nvPr/>
          </p:nvSpPr>
          <p:spPr bwMode="auto">
            <a:xfrm>
              <a:off x="628" y="1969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 i="1">
                  <a:solidFill>
                    <a:srgbClr val="0033CC"/>
                  </a:solidFill>
                  <a:latin typeface="Times New Roman" charset="0"/>
                </a:rPr>
                <a:t>p</a:t>
              </a:r>
            </a:p>
          </p:txBody>
        </p:sp>
        <p:sp>
          <p:nvSpPr>
            <p:cNvPr id="232518" name="Text Box 70"/>
            <p:cNvSpPr txBox="1">
              <a:spLocks noChangeArrowheads="1"/>
            </p:cNvSpPr>
            <p:nvPr/>
          </p:nvSpPr>
          <p:spPr bwMode="auto">
            <a:xfrm>
              <a:off x="5127" y="1986"/>
              <a:ext cx="2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 i="1">
                  <a:solidFill>
                    <a:srgbClr val="0033CC"/>
                  </a:solidFill>
                  <a:latin typeface="Times New Roman" charset="0"/>
                </a:rPr>
                <a:t>p</a:t>
              </a:r>
            </a:p>
          </p:txBody>
        </p:sp>
        <p:sp>
          <p:nvSpPr>
            <p:cNvPr id="232519" name="Line 71"/>
            <p:cNvSpPr>
              <a:spLocks noChangeShapeType="1"/>
            </p:cNvSpPr>
            <p:nvPr/>
          </p:nvSpPr>
          <p:spPr bwMode="auto">
            <a:xfrm>
              <a:off x="5222" y="2081"/>
              <a:ext cx="95" cy="0"/>
            </a:xfrm>
            <a:prstGeom prst="line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32520" name="Group 72"/>
          <p:cNvGrpSpPr>
            <a:grpSpLocks/>
          </p:cNvGrpSpPr>
          <p:nvPr/>
        </p:nvGrpSpPr>
        <p:grpSpPr bwMode="auto">
          <a:xfrm>
            <a:off x="4024313" y="3922713"/>
            <a:ext cx="1693862" cy="1708150"/>
            <a:chOff x="2535" y="2471"/>
            <a:chExt cx="1067" cy="1076"/>
          </a:xfrm>
        </p:grpSpPr>
        <p:sp>
          <p:nvSpPr>
            <p:cNvPr id="232521" name="Text Box 73"/>
            <p:cNvSpPr txBox="1">
              <a:spLocks noChangeArrowheads="1"/>
            </p:cNvSpPr>
            <p:nvPr/>
          </p:nvSpPr>
          <p:spPr bwMode="auto">
            <a:xfrm>
              <a:off x="3262" y="2608"/>
              <a:ext cx="3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i="1">
                  <a:solidFill>
                    <a:srgbClr val="0033CC"/>
                  </a:solidFill>
                  <a:latin typeface="Times New Roman" charset="0"/>
                </a:rPr>
                <a:t>W</a:t>
              </a:r>
              <a:r>
                <a:rPr lang="en-US" sz="2400" i="1" baseline="30000">
                  <a:solidFill>
                    <a:srgbClr val="0033CC"/>
                  </a:solidFill>
                  <a:latin typeface="Times New Roman" charset="0"/>
                </a:rPr>
                <a:t>-</a:t>
              </a:r>
            </a:p>
          </p:txBody>
        </p:sp>
        <p:grpSp>
          <p:nvGrpSpPr>
            <p:cNvPr id="232522" name="Group 74"/>
            <p:cNvGrpSpPr>
              <a:grpSpLocks/>
            </p:cNvGrpSpPr>
            <p:nvPr/>
          </p:nvGrpSpPr>
          <p:grpSpPr bwMode="auto">
            <a:xfrm rot="12567407">
              <a:off x="2535" y="2766"/>
              <a:ext cx="168" cy="761"/>
              <a:chOff x="1966" y="1473"/>
              <a:chExt cx="235" cy="1065"/>
            </a:xfrm>
          </p:grpSpPr>
          <p:grpSp>
            <p:nvGrpSpPr>
              <p:cNvPr id="232523" name="Group 75"/>
              <p:cNvGrpSpPr>
                <a:grpSpLocks/>
              </p:cNvGrpSpPr>
              <p:nvPr/>
            </p:nvGrpSpPr>
            <p:grpSpPr bwMode="auto">
              <a:xfrm>
                <a:off x="1966" y="1473"/>
                <a:ext cx="235" cy="656"/>
                <a:chOff x="472" y="1455"/>
                <a:chExt cx="442" cy="1234"/>
              </a:xfrm>
            </p:grpSpPr>
            <p:pic>
              <p:nvPicPr>
                <p:cNvPr id="232524" name="Picture 76" descr="jet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88980">
                  <a:off x="692" y="145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525" name="Picture 77" descr="jet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179140">
                  <a:off x="573" y="1586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526" name="Picture 78" descr="jet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428323">
                  <a:off x="472" y="1772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527" name="Picture 79" descr="jet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62352">
                  <a:off x="776" y="1718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528" name="Picture 80" descr="jet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29599">
                  <a:off x="550" y="191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529" name="Picture 81" descr="jet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78380">
                  <a:off x="681" y="1999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2530" name="Picture 82" descr="jetarrow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" y="1831"/>
                <a:ext cx="197" cy="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2531" name="Line 83"/>
            <p:cNvSpPr>
              <a:spLocks noChangeShapeType="1"/>
            </p:cNvSpPr>
            <p:nvPr/>
          </p:nvSpPr>
          <p:spPr bwMode="auto">
            <a:xfrm rot="10800000" flipH="1" flipV="1">
              <a:off x="3041" y="2471"/>
              <a:ext cx="80" cy="1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532" name="Line 84"/>
            <p:cNvSpPr>
              <a:spLocks noChangeShapeType="1"/>
            </p:cNvSpPr>
            <p:nvPr/>
          </p:nvSpPr>
          <p:spPr bwMode="auto">
            <a:xfrm rot="10800000" flipV="1">
              <a:off x="2861" y="2474"/>
              <a:ext cx="120" cy="2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232533" name="Picture 85" descr="brow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057" y="2653"/>
              <a:ext cx="192" cy="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2534" name="Picture 86" descr="blu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760" y="2687"/>
              <a:ext cx="143" cy="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2535" name="Line 87"/>
            <p:cNvSpPr>
              <a:spLocks noChangeShapeType="1"/>
            </p:cNvSpPr>
            <p:nvPr/>
          </p:nvSpPr>
          <p:spPr bwMode="auto">
            <a:xfrm>
              <a:off x="2605" y="2674"/>
              <a:ext cx="96" cy="0"/>
            </a:xfrm>
            <a:prstGeom prst="line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2536" name="Text Box 88"/>
            <p:cNvSpPr txBox="1">
              <a:spLocks noChangeArrowheads="1"/>
            </p:cNvSpPr>
            <p:nvPr/>
          </p:nvSpPr>
          <p:spPr bwMode="auto">
            <a:xfrm>
              <a:off x="2540" y="262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i="1">
                  <a:solidFill>
                    <a:srgbClr val="0033CC"/>
                  </a:solidFill>
                  <a:latin typeface="Times New Roman" charset="0"/>
                </a:rPr>
                <a:t>b</a:t>
              </a:r>
            </a:p>
          </p:txBody>
        </p:sp>
        <p:grpSp>
          <p:nvGrpSpPr>
            <p:cNvPr id="232537" name="Group 89"/>
            <p:cNvGrpSpPr>
              <a:grpSpLocks/>
            </p:cNvGrpSpPr>
            <p:nvPr/>
          </p:nvGrpSpPr>
          <p:grpSpPr bwMode="auto">
            <a:xfrm>
              <a:off x="3146" y="2826"/>
              <a:ext cx="456" cy="721"/>
              <a:chOff x="3146" y="2826"/>
              <a:chExt cx="456" cy="721"/>
            </a:xfrm>
          </p:grpSpPr>
          <p:sp>
            <p:nvSpPr>
              <p:cNvPr id="232538" name="Text Box 90"/>
              <p:cNvSpPr txBox="1">
                <a:spLocks noChangeArrowheads="1"/>
              </p:cNvSpPr>
              <p:nvPr/>
            </p:nvSpPr>
            <p:spPr bwMode="auto">
              <a:xfrm>
                <a:off x="3486" y="3081"/>
                <a:ext cx="116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endParaRPr lang="en-US" sz="2400" i="1" dirty="0">
                  <a:solidFill>
                    <a:srgbClr val="0033CC"/>
                  </a:solidFill>
                  <a:latin typeface="Times New Roman" charset="0"/>
                  <a:sym typeface="Symbol" charset="0"/>
                </a:endParaRPr>
              </a:p>
            </p:txBody>
          </p:sp>
          <p:grpSp>
            <p:nvGrpSpPr>
              <p:cNvPr id="232539" name="Group 91"/>
              <p:cNvGrpSpPr>
                <a:grpSpLocks/>
              </p:cNvGrpSpPr>
              <p:nvPr/>
            </p:nvGrpSpPr>
            <p:grpSpPr bwMode="auto">
              <a:xfrm>
                <a:off x="3146" y="2826"/>
                <a:ext cx="394" cy="481"/>
                <a:chOff x="3146" y="2826"/>
                <a:chExt cx="394" cy="481"/>
              </a:xfrm>
            </p:grpSpPr>
            <p:pic>
              <p:nvPicPr>
                <p:cNvPr id="232540" name="Picture 92" descr="purple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397" y="3050"/>
                  <a:ext cx="143" cy="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2541" name="Picture 93" descr="green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146" y="3164"/>
                  <a:ext cx="144" cy="1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2542" name="Line 94"/>
                <p:cNvSpPr>
                  <a:spLocks noChangeShapeType="1"/>
                </p:cNvSpPr>
                <p:nvPr/>
              </p:nvSpPr>
              <p:spPr bwMode="auto">
                <a:xfrm rot="10800000" flipH="1" flipV="1">
                  <a:off x="3160" y="2847"/>
                  <a:ext cx="50" cy="31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2543" name="Line 95"/>
                <p:cNvSpPr>
                  <a:spLocks noChangeShapeType="1"/>
                </p:cNvSpPr>
                <p:nvPr/>
              </p:nvSpPr>
              <p:spPr bwMode="auto">
                <a:xfrm rot="10800000" flipH="1" flipV="1">
                  <a:off x="3210" y="2826"/>
                  <a:ext cx="213" cy="24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32544" name="Text Box 96"/>
              <p:cNvSpPr txBox="1">
                <a:spLocks noChangeArrowheads="1"/>
              </p:cNvSpPr>
              <p:nvPr/>
            </p:nvSpPr>
            <p:spPr bwMode="auto">
              <a:xfrm>
                <a:off x="3159" y="3259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400" i="1">
                    <a:solidFill>
                      <a:srgbClr val="0033CC"/>
                    </a:solidFill>
                    <a:latin typeface="Times New Roman" charset="0"/>
                  </a:rPr>
                  <a:t>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5123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3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4" grpId="0" animBg="1"/>
      <p:bldP spid="2324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474" name="Group 2"/>
          <p:cNvGrpSpPr>
            <a:grpSpLocks/>
          </p:cNvGrpSpPr>
          <p:nvPr/>
        </p:nvGrpSpPr>
        <p:grpSpPr bwMode="auto">
          <a:xfrm>
            <a:off x="4202113" y="2973388"/>
            <a:ext cx="1138237" cy="1062037"/>
            <a:chOff x="2211" y="2973"/>
            <a:chExt cx="717" cy="669"/>
          </a:xfrm>
        </p:grpSpPr>
        <p:sp>
          <p:nvSpPr>
            <p:cNvPr id="233475" name="AutoShape 3"/>
            <p:cNvSpPr>
              <a:spLocks noChangeArrowheads="1"/>
            </p:cNvSpPr>
            <p:nvPr/>
          </p:nvSpPr>
          <p:spPr bwMode="auto">
            <a:xfrm>
              <a:off x="2211" y="2973"/>
              <a:ext cx="717" cy="669"/>
            </a:xfrm>
            <a:prstGeom prst="star24">
              <a:avLst>
                <a:gd name="adj" fmla="val 2503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3476" name="AutoShape 4"/>
            <p:cNvSpPr>
              <a:spLocks noChangeArrowheads="1"/>
            </p:cNvSpPr>
            <p:nvPr/>
          </p:nvSpPr>
          <p:spPr bwMode="auto">
            <a:xfrm>
              <a:off x="2307" y="3044"/>
              <a:ext cx="526" cy="526"/>
            </a:xfrm>
            <a:prstGeom prst="star24">
              <a:avLst>
                <a:gd name="adj" fmla="val 19204"/>
              </a:avLst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33477" name="Group 5"/>
          <p:cNvGrpSpPr>
            <a:grpSpLocks/>
          </p:cNvGrpSpPr>
          <p:nvPr/>
        </p:nvGrpSpPr>
        <p:grpSpPr bwMode="auto">
          <a:xfrm>
            <a:off x="4032250" y="3505200"/>
            <a:ext cx="1685925" cy="2125663"/>
            <a:chOff x="2540" y="2208"/>
            <a:chExt cx="1062" cy="1339"/>
          </a:xfrm>
        </p:grpSpPr>
        <p:pic>
          <p:nvPicPr>
            <p:cNvPr id="233478" name="Picture 6" descr="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882" y="2220"/>
              <a:ext cx="253" cy="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3479" name="Text Box 7"/>
            <p:cNvSpPr txBox="1">
              <a:spLocks noChangeArrowheads="1"/>
            </p:cNvSpPr>
            <p:nvPr/>
          </p:nvSpPr>
          <p:spPr bwMode="auto">
            <a:xfrm>
              <a:off x="3131" y="2208"/>
              <a:ext cx="18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 i="1">
                  <a:solidFill>
                    <a:srgbClr val="0033CC"/>
                  </a:solidFill>
                  <a:latin typeface="Times New Roman" charset="0"/>
                </a:rPr>
                <a:t>t</a:t>
              </a:r>
            </a:p>
          </p:txBody>
        </p:sp>
        <p:sp>
          <p:nvSpPr>
            <p:cNvPr id="233480" name="Line 8"/>
            <p:cNvSpPr>
              <a:spLocks noChangeShapeType="1"/>
            </p:cNvSpPr>
            <p:nvPr/>
          </p:nvSpPr>
          <p:spPr bwMode="auto">
            <a:xfrm>
              <a:off x="3197" y="2303"/>
              <a:ext cx="95" cy="0"/>
            </a:xfrm>
            <a:prstGeom prst="line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33481" name="Group 9"/>
            <p:cNvGrpSpPr>
              <a:grpSpLocks/>
            </p:cNvGrpSpPr>
            <p:nvPr/>
          </p:nvGrpSpPr>
          <p:grpSpPr bwMode="auto">
            <a:xfrm>
              <a:off x="2540" y="2471"/>
              <a:ext cx="1062" cy="1076"/>
              <a:chOff x="2540" y="2471"/>
              <a:chExt cx="1062" cy="1076"/>
            </a:xfrm>
          </p:grpSpPr>
          <p:sp>
            <p:nvSpPr>
              <p:cNvPr id="233482" name="Text Box 10"/>
              <p:cNvSpPr txBox="1">
                <a:spLocks noChangeArrowheads="1"/>
              </p:cNvSpPr>
              <p:nvPr/>
            </p:nvSpPr>
            <p:spPr bwMode="auto">
              <a:xfrm>
                <a:off x="2540" y="2626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400" i="1">
                    <a:solidFill>
                      <a:srgbClr val="0033CC"/>
                    </a:solidFill>
                    <a:latin typeface="Times New Roman" charset="0"/>
                  </a:rPr>
                  <a:t>b</a:t>
                </a:r>
              </a:p>
            </p:txBody>
          </p:sp>
          <p:sp>
            <p:nvSpPr>
              <p:cNvPr id="233483" name="Text Box 11"/>
              <p:cNvSpPr txBox="1">
                <a:spLocks noChangeArrowheads="1"/>
              </p:cNvSpPr>
              <p:nvPr/>
            </p:nvSpPr>
            <p:spPr bwMode="auto">
              <a:xfrm>
                <a:off x="3262" y="2608"/>
                <a:ext cx="33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400" i="1">
                    <a:solidFill>
                      <a:srgbClr val="0033CC"/>
                    </a:solidFill>
                    <a:latin typeface="Times New Roman" charset="0"/>
                  </a:rPr>
                  <a:t>W</a:t>
                </a:r>
                <a:r>
                  <a:rPr lang="en-US" sz="2400" i="1" baseline="30000">
                    <a:solidFill>
                      <a:srgbClr val="0033CC"/>
                    </a:solidFill>
                    <a:latin typeface="Times New Roman" charset="0"/>
                  </a:rPr>
                  <a:t>-</a:t>
                </a:r>
              </a:p>
            </p:txBody>
          </p:sp>
          <p:sp>
            <p:nvSpPr>
              <p:cNvPr id="233484" name="Line 12"/>
              <p:cNvSpPr>
                <a:spLocks noChangeShapeType="1"/>
              </p:cNvSpPr>
              <p:nvPr/>
            </p:nvSpPr>
            <p:spPr bwMode="auto">
              <a:xfrm rot="10800000" flipH="1" flipV="1">
                <a:off x="3041" y="2471"/>
                <a:ext cx="80" cy="1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485" name="Line 13"/>
              <p:cNvSpPr>
                <a:spLocks noChangeShapeType="1"/>
              </p:cNvSpPr>
              <p:nvPr/>
            </p:nvSpPr>
            <p:spPr bwMode="auto">
              <a:xfrm rot="10800000" flipV="1">
                <a:off x="2861" y="2474"/>
                <a:ext cx="120" cy="2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233486" name="Picture 14" descr="brow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057" y="2653"/>
                <a:ext cx="192" cy="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487" name="Picture 15" descr="blue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760" y="2687"/>
                <a:ext cx="143" cy="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3488" name="Line 16"/>
              <p:cNvSpPr>
                <a:spLocks noChangeShapeType="1"/>
              </p:cNvSpPr>
              <p:nvPr/>
            </p:nvSpPr>
            <p:spPr bwMode="auto">
              <a:xfrm>
                <a:off x="2605" y="2674"/>
                <a:ext cx="96" cy="0"/>
              </a:xfrm>
              <a:prstGeom prst="line">
                <a:avLst/>
              </a:prstGeom>
              <a:noFill/>
              <a:ln w="254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33489" name="Group 17"/>
              <p:cNvGrpSpPr>
                <a:grpSpLocks/>
              </p:cNvGrpSpPr>
              <p:nvPr/>
            </p:nvGrpSpPr>
            <p:grpSpPr bwMode="auto">
              <a:xfrm>
                <a:off x="3146" y="2826"/>
                <a:ext cx="456" cy="721"/>
                <a:chOff x="3146" y="2826"/>
                <a:chExt cx="456" cy="721"/>
              </a:xfrm>
            </p:grpSpPr>
            <p:sp>
              <p:nvSpPr>
                <p:cNvPr id="23349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486" y="3081"/>
                  <a:ext cx="116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1pPr>
                  <a:lvl2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2pPr>
                  <a:lvl3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3pPr>
                  <a:lvl4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4pPr>
                  <a:lvl5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5pPr>
                  <a:lvl6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6pPr>
                  <a:lvl7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7pPr>
                  <a:lvl8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8pPr>
                  <a:lvl9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endParaRPr lang="en-US" sz="2400" i="1" dirty="0">
                    <a:solidFill>
                      <a:srgbClr val="0033CC"/>
                    </a:solidFill>
                    <a:latin typeface="Times New Roman" charset="0"/>
                    <a:sym typeface="Symbol" charset="0"/>
                  </a:endParaRPr>
                </a:p>
              </p:txBody>
            </p:sp>
            <p:pic>
              <p:nvPicPr>
                <p:cNvPr id="233491" name="Picture 19" descr="purple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397" y="3050"/>
                  <a:ext cx="143" cy="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3492" name="Picture 20" descr="green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146" y="3164"/>
                  <a:ext cx="144" cy="14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3493" name="Line 21"/>
                <p:cNvSpPr>
                  <a:spLocks noChangeShapeType="1"/>
                </p:cNvSpPr>
                <p:nvPr/>
              </p:nvSpPr>
              <p:spPr bwMode="auto">
                <a:xfrm rot="10800000" flipH="1" flipV="1">
                  <a:off x="3160" y="2847"/>
                  <a:ext cx="50" cy="31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494" name="Line 22"/>
                <p:cNvSpPr>
                  <a:spLocks noChangeShapeType="1"/>
                </p:cNvSpPr>
                <p:nvPr/>
              </p:nvSpPr>
              <p:spPr bwMode="auto">
                <a:xfrm rot="10800000" flipH="1" flipV="1">
                  <a:off x="3210" y="2826"/>
                  <a:ext cx="213" cy="24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349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159" y="3259"/>
                  <a:ext cx="169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1pPr>
                  <a:lvl2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2pPr>
                  <a:lvl3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3pPr>
                  <a:lvl4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4pPr>
                  <a:lvl5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5pPr>
                  <a:lvl6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6pPr>
                  <a:lvl7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7pPr>
                  <a:lvl8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8pPr>
                  <a:lvl9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2400" i="1">
                      <a:solidFill>
                        <a:srgbClr val="0033CC"/>
                      </a:solidFill>
                      <a:latin typeface="Times New Roman" charset="0"/>
                    </a:rPr>
                    <a:t>l</a:t>
                  </a:r>
                </a:p>
              </p:txBody>
            </p:sp>
          </p:grpSp>
        </p:grpSp>
      </p:grpSp>
      <p:pic>
        <p:nvPicPr>
          <p:cNvPr id="233496" name="Picture 24" descr="greenarro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45877">
            <a:off x="4949825" y="4498975"/>
            <a:ext cx="295275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497" name="Picture 25" descr="purplearro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16752">
            <a:off x="5295900" y="4351338"/>
            <a:ext cx="295275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498" name="Rectangle 26"/>
          <p:cNvSpPr>
            <a:spLocks noGrp="1" noChangeArrowheads="1"/>
          </p:cNvSpPr>
          <p:nvPr>
            <p:ph type="title" idx="4294967295"/>
          </p:nvPr>
        </p:nvSpPr>
        <p:spPr>
          <a:xfrm>
            <a:off x="477838" y="0"/>
            <a:ext cx="8666162" cy="939800"/>
          </a:xfrm>
        </p:spPr>
        <p:txBody>
          <a:bodyPr/>
          <a:lstStyle/>
          <a:p>
            <a:r>
              <a:rPr lang="en-US">
                <a:latin typeface="Arial" charset="0"/>
              </a:rPr>
              <a:t>Top pair production (lepton+jets)</a:t>
            </a:r>
          </a:p>
        </p:txBody>
      </p:sp>
      <p:grpSp>
        <p:nvGrpSpPr>
          <p:cNvPr id="233499" name="Group 27"/>
          <p:cNvGrpSpPr>
            <a:grpSpLocks/>
          </p:cNvGrpSpPr>
          <p:nvPr/>
        </p:nvGrpSpPr>
        <p:grpSpPr bwMode="auto">
          <a:xfrm rot="1767407">
            <a:off x="5264150" y="1441450"/>
            <a:ext cx="266700" cy="1208088"/>
            <a:chOff x="1966" y="1473"/>
            <a:chExt cx="235" cy="1065"/>
          </a:xfrm>
        </p:grpSpPr>
        <p:grpSp>
          <p:nvGrpSpPr>
            <p:cNvPr id="233500" name="Group 28"/>
            <p:cNvGrpSpPr>
              <a:grpSpLocks/>
            </p:cNvGrpSpPr>
            <p:nvPr/>
          </p:nvGrpSpPr>
          <p:grpSpPr bwMode="auto">
            <a:xfrm>
              <a:off x="1966" y="1473"/>
              <a:ext cx="235" cy="656"/>
              <a:chOff x="472" y="1455"/>
              <a:chExt cx="442" cy="1234"/>
            </a:xfrm>
          </p:grpSpPr>
          <p:pic>
            <p:nvPicPr>
              <p:cNvPr id="233501" name="Picture 29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88980">
                <a:off x="692" y="1455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02" name="Picture 30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179140">
                <a:off x="573" y="1586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03" name="Picture 31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428323">
                <a:off x="472" y="1772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04" name="Picture 32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2352">
                <a:off x="776" y="1718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05" name="Picture 33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229599">
                <a:off x="550" y="1915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06" name="Picture 34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380">
                <a:off x="681" y="1999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3507" name="Picture 35" descr="jetarrow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" y="1831"/>
              <a:ext cx="197" cy="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3508" name="Group 36"/>
          <p:cNvGrpSpPr>
            <a:grpSpLocks/>
          </p:cNvGrpSpPr>
          <p:nvPr/>
        </p:nvGrpSpPr>
        <p:grpSpPr bwMode="auto">
          <a:xfrm rot="12567407">
            <a:off x="4024313" y="4391025"/>
            <a:ext cx="266700" cy="1208088"/>
            <a:chOff x="1966" y="1473"/>
            <a:chExt cx="235" cy="1065"/>
          </a:xfrm>
        </p:grpSpPr>
        <p:grpSp>
          <p:nvGrpSpPr>
            <p:cNvPr id="233509" name="Group 37"/>
            <p:cNvGrpSpPr>
              <a:grpSpLocks/>
            </p:cNvGrpSpPr>
            <p:nvPr/>
          </p:nvGrpSpPr>
          <p:grpSpPr bwMode="auto">
            <a:xfrm>
              <a:off x="1966" y="1473"/>
              <a:ext cx="235" cy="656"/>
              <a:chOff x="472" y="1455"/>
              <a:chExt cx="442" cy="1234"/>
            </a:xfrm>
          </p:grpSpPr>
          <p:pic>
            <p:nvPicPr>
              <p:cNvPr id="233510" name="Picture 38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88980">
                <a:off x="692" y="1455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11" name="Picture 39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179140">
                <a:off x="573" y="1586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12" name="Picture 40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428323">
                <a:off x="472" y="1772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13" name="Picture 41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2352">
                <a:off x="776" y="1718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14" name="Picture 42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229599">
                <a:off x="550" y="1915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15" name="Picture 43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380">
                <a:off x="681" y="1999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3516" name="Picture 44" descr="jetarrow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" y="1831"/>
              <a:ext cx="197" cy="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3517" name="Line 45"/>
          <p:cNvSpPr>
            <a:spLocks noChangeShapeType="1"/>
          </p:cNvSpPr>
          <p:nvPr/>
        </p:nvSpPr>
        <p:spPr bwMode="auto">
          <a:xfrm>
            <a:off x="1308100" y="3505200"/>
            <a:ext cx="3378200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3518" name="Line 46"/>
          <p:cNvSpPr>
            <a:spLocks noChangeShapeType="1"/>
          </p:cNvSpPr>
          <p:nvPr/>
        </p:nvSpPr>
        <p:spPr bwMode="auto">
          <a:xfrm rot="10800000">
            <a:off x="4905375" y="3505200"/>
            <a:ext cx="3309938" cy="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233519" name="Group 47"/>
          <p:cNvGrpSpPr>
            <a:grpSpLocks/>
          </p:cNvGrpSpPr>
          <p:nvPr/>
        </p:nvGrpSpPr>
        <p:grpSpPr bwMode="auto">
          <a:xfrm rot="-2543230">
            <a:off x="3663950" y="1216025"/>
            <a:ext cx="266700" cy="1209675"/>
            <a:chOff x="1966" y="1473"/>
            <a:chExt cx="235" cy="1065"/>
          </a:xfrm>
        </p:grpSpPr>
        <p:grpSp>
          <p:nvGrpSpPr>
            <p:cNvPr id="233520" name="Group 48"/>
            <p:cNvGrpSpPr>
              <a:grpSpLocks/>
            </p:cNvGrpSpPr>
            <p:nvPr/>
          </p:nvGrpSpPr>
          <p:grpSpPr bwMode="auto">
            <a:xfrm>
              <a:off x="1966" y="1473"/>
              <a:ext cx="235" cy="656"/>
              <a:chOff x="472" y="1455"/>
              <a:chExt cx="442" cy="1234"/>
            </a:xfrm>
          </p:grpSpPr>
          <p:pic>
            <p:nvPicPr>
              <p:cNvPr id="233521" name="Picture 49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88980">
                <a:off x="692" y="1455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22" name="Picture 50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179140">
                <a:off x="573" y="1586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23" name="Picture 51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428323">
                <a:off x="472" y="1772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24" name="Picture 52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2352">
                <a:off x="776" y="1718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25" name="Picture 53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229599">
                <a:off x="550" y="1915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26" name="Picture 54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380">
                <a:off x="681" y="1999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3527" name="Picture 55" descr="jetarrow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" y="1831"/>
              <a:ext cx="197" cy="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3528" name="Group 56"/>
          <p:cNvGrpSpPr>
            <a:grpSpLocks/>
          </p:cNvGrpSpPr>
          <p:nvPr/>
        </p:nvGrpSpPr>
        <p:grpSpPr bwMode="auto">
          <a:xfrm rot="-530241">
            <a:off x="4249738" y="923925"/>
            <a:ext cx="266700" cy="1208088"/>
            <a:chOff x="1966" y="1473"/>
            <a:chExt cx="235" cy="1065"/>
          </a:xfrm>
        </p:grpSpPr>
        <p:grpSp>
          <p:nvGrpSpPr>
            <p:cNvPr id="233529" name="Group 57"/>
            <p:cNvGrpSpPr>
              <a:grpSpLocks/>
            </p:cNvGrpSpPr>
            <p:nvPr/>
          </p:nvGrpSpPr>
          <p:grpSpPr bwMode="auto">
            <a:xfrm>
              <a:off x="1966" y="1473"/>
              <a:ext cx="235" cy="656"/>
              <a:chOff x="472" y="1455"/>
              <a:chExt cx="442" cy="1234"/>
            </a:xfrm>
          </p:grpSpPr>
          <p:pic>
            <p:nvPicPr>
              <p:cNvPr id="233530" name="Picture 58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88980">
                <a:off x="692" y="1455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31" name="Picture 59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179140">
                <a:off x="573" y="1586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32" name="Picture 60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428323">
                <a:off x="472" y="1772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33" name="Picture 61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2352">
                <a:off x="776" y="1718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34" name="Picture 62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229599">
                <a:off x="550" y="1915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35" name="Picture 63" descr="jet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380">
                <a:off x="681" y="1999"/>
                <a:ext cx="138" cy="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3536" name="Picture 64" descr="jetarrow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" y="1831"/>
              <a:ext cx="197" cy="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3537" name="Group 65"/>
          <p:cNvGrpSpPr>
            <a:grpSpLocks/>
          </p:cNvGrpSpPr>
          <p:nvPr/>
        </p:nvGrpSpPr>
        <p:grpSpPr bwMode="auto">
          <a:xfrm>
            <a:off x="3822700" y="1835150"/>
            <a:ext cx="1641475" cy="1717675"/>
            <a:chOff x="2408" y="1156"/>
            <a:chExt cx="1034" cy="1082"/>
          </a:xfrm>
        </p:grpSpPr>
        <p:grpSp>
          <p:nvGrpSpPr>
            <p:cNvPr id="233538" name="Group 66"/>
            <p:cNvGrpSpPr>
              <a:grpSpLocks/>
            </p:cNvGrpSpPr>
            <p:nvPr/>
          </p:nvGrpSpPr>
          <p:grpSpPr bwMode="auto">
            <a:xfrm>
              <a:off x="2408" y="1156"/>
              <a:ext cx="1034" cy="1082"/>
              <a:chOff x="2408" y="1156"/>
              <a:chExt cx="1034" cy="1082"/>
            </a:xfrm>
          </p:grpSpPr>
          <p:sp>
            <p:nvSpPr>
              <p:cNvPr id="233539" name="Line 67"/>
              <p:cNvSpPr>
                <a:spLocks noChangeShapeType="1"/>
              </p:cNvSpPr>
              <p:nvPr/>
            </p:nvSpPr>
            <p:spPr bwMode="auto">
              <a:xfrm flipH="1" flipV="1">
                <a:off x="2898" y="1777"/>
                <a:ext cx="80" cy="1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540" name="Line 68"/>
              <p:cNvSpPr>
                <a:spLocks noChangeShapeType="1"/>
              </p:cNvSpPr>
              <p:nvPr/>
            </p:nvSpPr>
            <p:spPr bwMode="auto">
              <a:xfrm flipV="1">
                <a:off x="3038" y="1736"/>
                <a:ext cx="120" cy="2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233541" name="Picture 69" descr="brown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0" y="1593"/>
                <a:ext cx="192" cy="1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42" name="Picture 70" descr="red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3" y="1964"/>
                <a:ext cx="253" cy="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43" name="Picture 71" descr="blue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5" y="1607"/>
                <a:ext cx="143" cy="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3544" name="Text Box 72"/>
              <p:cNvSpPr txBox="1">
                <a:spLocks noChangeArrowheads="1"/>
              </p:cNvSpPr>
              <p:nvPr/>
            </p:nvSpPr>
            <p:spPr bwMode="auto">
              <a:xfrm>
                <a:off x="3131" y="1873"/>
                <a:ext cx="18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3200" i="1">
                    <a:solidFill>
                      <a:srgbClr val="0033CC"/>
                    </a:solidFill>
                    <a:latin typeface="Times New Roman" charset="0"/>
                  </a:rPr>
                  <a:t>t</a:t>
                </a:r>
              </a:p>
            </p:txBody>
          </p:sp>
          <p:sp>
            <p:nvSpPr>
              <p:cNvPr id="233545" name="Text Box 73"/>
              <p:cNvSpPr txBox="1">
                <a:spLocks noChangeArrowheads="1"/>
              </p:cNvSpPr>
              <p:nvPr/>
            </p:nvSpPr>
            <p:spPr bwMode="auto">
              <a:xfrm>
                <a:off x="3230" y="152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400" i="1">
                    <a:solidFill>
                      <a:srgbClr val="0033CC"/>
                    </a:solidFill>
                    <a:latin typeface="Times New Roman" charset="0"/>
                  </a:rPr>
                  <a:t>b</a:t>
                </a:r>
              </a:p>
            </p:txBody>
          </p:sp>
          <p:sp>
            <p:nvSpPr>
              <p:cNvPr id="233546" name="Text Box 74"/>
              <p:cNvSpPr txBox="1">
                <a:spLocks noChangeArrowheads="1"/>
              </p:cNvSpPr>
              <p:nvPr/>
            </p:nvSpPr>
            <p:spPr bwMode="auto">
              <a:xfrm>
                <a:off x="2408" y="1540"/>
                <a:ext cx="36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400" i="1">
                    <a:solidFill>
                      <a:srgbClr val="0033CC"/>
                    </a:solidFill>
                    <a:latin typeface="Times New Roman" charset="0"/>
                  </a:rPr>
                  <a:t>W</a:t>
                </a:r>
                <a:r>
                  <a:rPr lang="en-US" sz="2400" i="1" baseline="30000">
                    <a:solidFill>
                      <a:srgbClr val="0033CC"/>
                    </a:solidFill>
                    <a:latin typeface="Times New Roman" charset="0"/>
                  </a:rPr>
                  <a:t>+</a:t>
                </a:r>
              </a:p>
            </p:txBody>
          </p:sp>
          <p:sp>
            <p:nvSpPr>
              <p:cNvPr id="233547" name="Line 75"/>
              <p:cNvSpPr>
                <a:spLocks noChangeShapeType="1"/>
              </p:cNvSpPr>
              <p:nvPr/>
            </p:nvSpPr>
            <p:spPr bwMode="auto">
              <a:xfrm flipH="1" flipV="1">
                <a:off x="2837" y="1455"/>
                <a:ext cx="21" cy="13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3548" name="Line 76"/>
              <p:cNvSpPr>
                <a:spLocks noChangeShapeType="1"/>
              </p:cNvSpPr>
              <p:nvPr/>
            </p:nvSpPr>
            <p:spPr bwMode="auto">
              <a:xfrm flipH="1" flipV="1">
                <a:off x="2721" y="1510"/>
                <a:ext cx="87" cy="9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233549" name="Picture 77" descr="gol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4" y="1401"/>
                <a:ext cx="132" cy="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3550" name="Picture 78" descr="gol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" y="1329"/>
                <a:ext cx="132" cy="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3551" name="Text Box 79"/>
              <p:cNvSpPr txBox="1">
                <a:spLocks noChangeArrowheads="1"/>
              </p:cNvSpPr>
              <p:nvPr/>
            </p:nvSpPr>
            <p:spPr bwMode="auto">
              <a:xfrm>
                <a:off x="2450" y="1299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000" i="1">
                    <a:solidFill>
                      <a:srgbClr val="0033CC"/>
                    </a:solidFill>
                    <a:latin typeface="Times New Roman" charset="0"/>
                  </a:rPr>
                  <a:t>q</a:t>
                </a:r>
              </a:p>
            </p:txBody>
          </p:sp>
          <p:sp>
            <p:nvSpPr>
              <p:cNvPr id="233552" name="Text Box 80"/>
              <p:cNvSpPr txBox="1">
                <a:spLocks noChangeArrowheads="1"/>
              </p:cNvSpPr>
              <p:nvPr/>
            </p:nvSpPr>
            <p:spPr bwMode="auto">
              <a:xfrm>
                <a:off x="2832" y="1156"/>
                <a:ext cx="19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000" i="1">
                    <a:solidFill>
                      <a:srgbClr val="0033CC"/>
                    </a:solidFill>
                    <a:latin typeface="Times New Roman" charset="0"/>
                  </a:rPr>
                  <a:t>q</a:t>
                </a:r>
              </a:p>
            </p:txBody>
          </p:sp>
        </p:grpSp>
        <p:sp>
          <p:nvSpPr>
            <p:cNvPr id="233553" name="Line 81"/>
            <p:cNvSpPr>
              <a:spLocks noChangeShapeType="1"/>
            </p:cNvSpPr>
            <p:nvPr/>
          </p:nvSpPr>
          <p:spPr bwMode="auto">
            <a:xfrm>
              <a:off x="2892" y="1240"/>
              <a:ext cx="95" cy="0"/>
            </a:xfrm>
            <a:prstGeom prst="line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3554" name="Text Box 82"/>
          <p:cNvSpPr txBox="1">
            <a:spLocks noChangeArrowheads="1"/>
          </p:cNvSpPr>
          <p:nvPr/>
        </p:nvSpPr>
        <p:spPr bwMode="auto">
          <a:xfrm>
            <a:off x="996950" y="3125788"/>
            <a:ext cx="387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i="1">
                <a:solidFill>
                  <a:srgbClr val="0033CC"/>
                </a:solidFill>
                <a:latin typeface="Times New Roman" charset="0"/>
              </a:rPr>
              <a:t>p</a:t>
            </a:r>
          </a:p>
        </p:txBody>
      </p:sp>
      <p:sp>
        <p:nvSpPr>
          <p:cNvPr id="233555" name="Text Box 83"/>
          <p:cNvSpPr txBox="1">
            <a:spLocks noChangeArrowheads="1"/>
          </p:cNvSpPr>
          <p:nvPr/>
        </p:nvSpPr>
        <p:spPr bwMode="auto">
          <a:xfrm>
            <a:off x="8139113" y="3152775"/>
            <a:ext cx="387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i="1">
                <a:solidFill>
                  <a:srgbClr val="0033CC"/>
                </a:solidFill>
                <a:latin typeface="Times New Roman" charset="0"/>
              </a:rPr>
              <a:t>p</a:t>
            </a:r>
          </a:p>
        </p:txBody>
      </p:sp>
      <p:grpSp>
        <p:nvGrpSpPr>
          <p:cNvPr id="233556" name="Group 84"/>
          <p:cNvGrpSpPr>
            <a:grpSpLocks/>
          </p:cNvGrpSpPr>
          <p:nvPr/>
        </p:nvGrpSpPr>
        <p:grpSpPr bwMode="auto">
          <a:xfrm>
            <a:off x="2727325" y="765175"/>
            <a:ext cx="4371975" cy="5203825"/>
            <a:chOff x="1718" y="482"/>
            <a:chExt cx="2754" cy="3278"/>
          </a:xfrm>
        </p:grpSpPr>
        <p:sp>
          <p:nvSpPr>
            <p:cNvPr id="233557" name="Text Box 85"/>
            <p:cNvSpPr txBox="1">
              <a:spLocks noChangeArrowheads="1"/>
            </p:cNvSpPr>
            <p:nvPr/>
          </p:nvSpPr>
          <p:spPr bwMode="auto">
            <a:xfrm>
              <a:off x="1718" y="626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1</a:t>
              </a:r>
            </a:p>
          </p:txBody>
        </p:sp>
        <p:sp>
          <p:nvSpPr>
            <p:cNvPr id="233558" name="Text Box 86"/>
            <p:cNvSpPr txBox="1">
              <a:spLocks noChangeArrowheads="1"/>
            </p:cNvSpPr>
            <p:nvPr/>
          </p:nvSpPr>
          <p:spPr bwMode="auto">
            <a:xfrm>
              <a:off x="2846" y="48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2</a:t>
              </a:r>
            </a:p>
          </p:txBody>
        </p:sp>
        <p:sp>
          <p:nvSpPr>
            <p:cNvPr id="233559" name="Text Box 87"/>
            <p:cNvSpPr txBox="1">
              <a:spLocks noChangeArrowheads="1"/>
            </p:cNvSpPr>
            <p:nvPr/>
          </p:nvSpPr>
          <p:spPr bwMode="auto">
            <a:xfrm>
              <a:off x="3698" y="854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3</a:t>
              </a:r>
            </a:p>
          </p:txBody>
        </p:sp>
        <p:sp>
          <p:nvSpPr>
            <p:cNvPr id="233560" name="Text Box 88"/>
            <p:cNvSpPr txBox="1">
              <a:spLocks noChangeArrowheads="1"/>
            </p:cNvSpPr>
            <p:nvPr/>
          </p:nvSpPr>
          <p:spPr bwMode="auto">
            <a:xfrm>
              <a:off x="2036" y="3476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4</a:t>
              </a:r>
            </a:p>
          </p:txBody>
        </p:sp>
        <p:sp>
          <p:nvSpPr>
            <p:cNvPr id="233561" name="Text Box 89"/>
            <p:cNvSpPr txBox="1">
              <a:spLocks noChangeArrowheads="1"/>
            </p:cNvSpPr>
            <p:nvPr/>
          </p:nvSpPr>
          <p:spPr bwMode="auto">
            <a:xfrm>
              <a:off x="3057" y="3548"/>
              <a:ext cx="5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lepton</a:t>
              </a:r>
            </a:p>
          </p:txBody>
        </p:sp>
        <p:sp>
          <p:nvSpPr>
            <p:cNvPr id="233562" name="Text Box 90"/>
            <p:cNvSpPr txBox="1">
              <a:spLocks noChangeArrowheads="1"/>
            </p:cNvSpPr>
            <p:nvPr/>
          </p:nvSpPr>
          <p:spPr bwMode="auto">
            <a:xfrm>
              <a:off x="3704" y="3242"/>
              <a:ext cx="76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Missing E</a:t>
              </a:r>
              <a:r>
                <a:rPr lang="en-US" sz="1600" baseline="-25000">
                  <a:solidFill>
                    <a:srgbClr val="0033CC"/>
                  </a:solidFill>
                  <a:latin typeface="Arial" charset="0"/>
                </a:rPr>
                <a:t>T</a:t>
              </a:r>
            </a:p>
          </p:txBody>
        </p:sp>
      </p:grpSp>
      <p:sp>
        <p:nvSpPr>
          <p:cNvPr id="233563" name="Text Box 91"/>
          <p:cNvSpPr txBox="1">
            <a:spLocks noChangeArrowheads="1"/>
          </p:cNvSpPr>
          <p:nvPr/>
        </p:nvSpPr>
        <p:spPr bwMode="auto">
          <a:xfrm>
            <a:off x="5499100" y="2792413"/>
            <a:ext cx="23733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>
                <a:solidFill>
                  <a:srgbClr val="0033CC"/>
                </a:solidFill>
                <a:latin typeface="Arial" charset="0"/>
              </a:rPr>
              <a:t>Primary interaction vertex</a:t>
            </a:r>
          </a:p>
        </p:txBody>
      </p:sp>
      <p:sp>
        <p:nvSpPr>
          <p:cNvPr id="233564" name="Line 92"/>
          <p:cNvSpPr>
            <a:spLocks noChangeShapeType="1"/>
          </p:cNvSpPr>
          <p:nvPr/>
        </p:nvSpPr>
        <p:spPr bwMode="auto">
          <a:xfrm flipH="1">
            <a:off x="5276850" y="3067050"/>
            <a:ext cx="514350" cy="238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33565" name="WordArt 93"/>
          <p:cNvSpPr>
            <a:spLocks noChangeArrowheads="1" noChangeShapeType="1" noTextEdit="1"/>
          </p:cNvSpPr>
          <p:nvPr/>
        </p:nvSpPr>
        <p:spPr bwMode="auto">
          <a:xfrm rot="5400000">
            <a:off x="2932906" y="3126582"/>
            <a:ext cx="1042987" cy="73025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Arial Black"/>
                <a:ea typeface="Arial Black"/>
                <a:cs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723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54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335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335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33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33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3" presetClass="exit" presetSubtype="54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233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500"/>
                                        <p:tgtEl>
                                          <p:spTgt spid="233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17" grpId="0" animBg="1"/>
      <p:bldP spid="233518" grpId="0" animBg="1"/>
      <p:bldP spid="233554" grpId="0"/>
      <p:bldP spid="233555" grpId="0"/>
      <p:bldP spid="233563" grpId="0"/>
      <p:bldP spid="233564" grpId="0" animBg="1"/>
      <p:bldP spid="2335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498" name="Group 2"/>
          <p:cNvGrpSpPr>
            <a:grpSpLocks/>
          </p:cNvGrpSpPr>
          <p:nvPr/>
        </p:nvGrpSpPr>
        <p:grpSpPr bwMode="auto">
          <a:xfrm>
            <a:off x="4124325" y="2109788"/>
            <a:ext cx="1128713" cy="3613150"/>
            <a:chOff x="2598" y="1329"/>
            <a:chExt cx="711" cy="2276"/>
          </a:xfrm>
        </p:grpSpPr>
        <p:grpSp>
          <p:nvGrpSpPr>
            <p:cNvPr id="234499" name="Group 3"/>
            <p:cNvGrpSpPr>
              <a:grpSpLocks/>
            </p:cNvGrpSpPr>
            <p:nvPr/>
          </p:nvGrpSpPr>
          <p:grpSpPr bwMode="auto">
            <a:xfrm rot="10240699">
              <a:off x="3141" y="2844"/>
              <a:ext cx="168" cy="761"/>
              <a:chOff x="1966" y="1473"/>
              <a:chExt cx="235" cy="1065"/>
            </a:xfrm>
          </p:grpSpPr>
          <p:grpSp>
            <p:nvGrpSpPr>
              <p:cNvPr id="234500" name="Group 4"/>
              <p:cNvGrpSpPr>
                <a:grpSpLocks/>
              </p:cNvGrpSpPr>
              <p:nvPr/>
            </p:nvGrpSpPr>
            <p:grpSpPr bwMode="auto">
              <a:xfrm>
                <a:off x="1966" y="1473"/>
                <a:ext cx="235" cy="656"/>
                <a:chOff x="472" y="1455"/>
                <a:chExt cx="442" cy="1234"/>
              </a:xfrm>
            </p:grpSpPr>
            <p:pic>
              <p:nvPicPr>
                <p:cNvPr id="234501" name="Picture 5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88980">
                  <a:off x="692" y="145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02" name="Picture 6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179140">
                  <a:off x="573" y="1586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03" name="Picture 7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428323">
                  <a:off x="472" y="1772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04" name="Picture 8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62352">
                  <a:off x="776" y="1718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05" name="Picture 9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29599">
                  <a:off x="550" y="191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06" name="Picture 10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78380">
                  <a:off x="681" y="1999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4507" name="Picture 11" descr="jetarr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" y="1831"/>
                <a:ext cx="197" cy="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4508" name="Line 12"/>
            <p:cNvSpPr>
              <a:spLocks noChangeShapeType="1"/>
            </p:cNvSpPr>
            <p:nvPr/>
          </p:nvSpPr>
          <p:spPr bwMode="auto">
            <a:xfrm flipV="1">
              <a:off x="3035" y="1742"/>
              <a:ext cx="120" cy="3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09" name="Line 13"/>
            <p:cNvSpPr>
              <a:spLocks noChangeShapeType="1"/>
            </p:cNvSpPr>
            <p:nvPr/>
          </p:nvSpPr>
          <p:spPr bwMode="auto">
            <a:xfrm flipH="1" flipV="1">
              <a:off x="2832" y="1443"/>
              <a:ext cx="125" cy="6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10" name="Line 14"/>
            <p:cNvSpPr>
              <a:spLocks noChangeShapeType="1"/>
            </p:cNvSpPr>
            <p:nvPr/>
          </p:nvSpPr>
          <p:spPr bwMode="auto">
            <a:xfrm flipH="1" flipV="1">
              <a:off x="2689" y="1527"/>
              <a:ext cx="263" cy="5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234511" name="Picture 15" descr="go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8" y="1401"/>
              <a:ext cx="132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512" name="Picture 16" descr="go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" y="1329"/>
              <a:ext cx="132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4513" name="Line 17"/>
            <p:cNvSpPr>
              <a:spLocks noChangeShapeType="1"/>
            </p:cNvSpPr>
            <p:nvPr/>
          </p:nvSpPr>
          <p:spPr bwMode="auto">
            <a:xfrm rot="10800000" flipH="1" flipV="1">
              <a:off x="3010" y="2333"/>
              <a:ext cx="128" cy="4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14" name="Line 18"/>
            <p:cNvSpPr>
              <a:spLocks noChangeShapeType="1"/>
            </p:cNvSpPr>
            <p:nvPr/>
          </p:nvSpPr>
          <p:spPr bwMode="auto">
            <a:xfrm rot="10800000" flipV="1">
              <a:off x="2866" y="2336"/>
              <a:ext cx="126" cy="3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234515" name="Picture 19" descr="go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" y="1611"/>
              <a:ext cx="132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516" name="Picture 20" descr="go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6" y="2697"/>
              <a:ext cx="132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517" name="Picture 21" descr="go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" y="2739"/>
              <a:ext cx="132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4518" name="Group 22"/>
          <p:cNvGrpSpPr>
            <a:grpSpLocks/>
          </p:cNvGrpSpPr>
          <p:nvPr/>
        </p:nvGrpSpPr>
        <p:grpSpPr bwMode="auto">
          <a:xfrm>
            <a:off x="4852988" y="4498975"/>
            <a:ext cx="793750" cy="1470025"/>
            <a:chOff x="3057" y="2834"/>
            <a:chExt cx="500" cy="926"/>
          </a:xfrm>
        </p:grpSpPr>
        <p:pic>
          <p:nvPicPr>
            <p:cNvPr id="234519" name="Picture 23" descr="greenarro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245877">
              <a:off x="3118" y="2834"/>
              <a:ext cx="186" cy="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4520" name="Text Box 24"/>
            <p:cNvSpPr txBox="1">
              <a:spLocks noChangeArrowheads="1"/>
            </p:cNvSpPr>
            <p:nvPr/>
          </p:nvSpPr>
          <p:spPr bwMode="auto">
            <a:xfrm>
              <a:off x="3057" y="3548"/>
              <a:ext cx="5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lepton</a:t>
              </a:r>
            </a:p>
          </p:txBody>
        </p:sp>
      </p:grpSp>
      <p:grpSp>
        <p:nvGrpSpPr>
          <p:cNvPr id="234521" name="Group 25"/>
          <p:cNvGrpSpPr>
            <a:grpSpLocks/>
          </p:cNvGrpSpPr>
          <p:nvPr/>
        </p:nvGrpSpPr>
        <p:grpSpPr bwMode="auto">
          <a:xfrm>
            <a:off x="5295900" y="4351338"/>
            <a:ext cx="1803400" cy="1131887"/>
            <a:chOff x="3336" y="2741"/>
            <a:chExt cx="1136" cy="713"/>
          </a:xfrm>
        </p:grpSpPr>
        <p:pic>
          <p:nvPicPr>
            <p:cNvPr id="234522" name="Picture 26" descr="purplearrow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316752">
              <a:off x="3336" y="2741"/>
              <a:ext cx="186" cy="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4523" name="Text Box 27"/>
            <p:cNvSpPr txBox="1">
              <a:spLocks noChangeArrowheads="1"/>
            </p:cNvSpPr>
            <p:nvPr/>
          </p:nvSpPr>
          <p:spPr bwMode="auto">
            <a:xfrm>
              <a:off x="3704" y="3242"/>
              <a:ext cx="76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Missing E</a:t>
              </a:r>
              <a:r>
                <a:rPr lang="en-US" sz="1600" baseline="-25000">
                  <a:solidFill>
                    <a:srgbClr val="0033CC"/>
                  </a:solidFill>
                  <a:latin typeface="Arial" charset="0"/>
                </a:rPr>
                <a:t>T</a:t>
              </a:r>
            </a:p>
          </p:txBody>
        </p:sp>
      </p:grpSp>
      <p:grpSp>
        <p:nvGrpSpPr>
          <p:cNvPr id="234524" name="Group 28"/>
          <p:cNvGrpSpPr>
            <a:grpSpLocks/>
          </p:cNvGrpSpPr>
          <p:nvPr/>
        </p:nvGrpSpPr>
        <p:grpSpPr bwMode="auto">
          <a:xfrm>
            <a:off x="4133850" y="2119313"/>
            <a:ext cx="1681163" cy="3521075"/>
            <a:chOff x="2598" y="1329"/>
            <a:chExt cx="1059" cy="2218"/>
          </a:xfrm>
        </p:grpSpPr>
        <p:sp>
          <p:nvSpPr>
            <p:cNvPr id="234525" name="Line 29"/>
            <p:cNvSpPr>
              <a:spLocks noChangeShapeType="1"/>
            </p:cNvSpPr>
            <p:nvPr/>
          </p:nvSpPr>
          <p:spPr bwMode="auto">
            <a:xfrm flipV="1">
              <a:off x="3035" y="1742"/>
              <a:ext cx="120" cy="3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26" name="Line 30"/>
            <p:cNvSpPr>
              <a:spLocks noChangeShapeType="1"/>
            </p:cNvSpPr>
            <p:nvPr/>
          </p:nvSpPr>
          <p:spPr bwMode="auto">
            <a:xfrm flipH="1" flipV="1">
              <a:off x="2832" y="1443"/>
              <a:ext cx="125" cy="6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27" name="Line 31"/>
            <p:cNvSpPr>
              <a:spLocks noChangeShapeType="1"/>
            </p:cNvSpPr>
            <p:nvPr/>
          </p:nvSpPr>
          <p:spPr bwMode="auto">
            <a:xfrm flipH="1" flipV="1">
              <a:off x="2689" y="1527"/>
              <a:ext cx="263" cy="5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234528" name="Picture 32" descr="go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8" y="1401"/>
              <a:ext cx="132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529" name="Picture 33" descr="go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4" y="1329"/>
              <a:ext cx="132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4530" name="Text Box 34"/>
            <p:cNvSpPr txBox="1">
              <a:spLocks noChangeArrowheads="1"/>
            </p:cNvSpPr>
            <p:nvPr/>
          </p:nvSpPr>
          <p:spPr bwMode="auto">
            <a:xfrm>
              <a:off x="3267" y="2608"/>
              <a:ext cx="3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i="1">
                  <a:solidFill>
                    <a:srgbClr val="0033CC"/>
                  </a:solidFill>
                  <a:latin typeface="Times New Roman" charset="0"/>
                </a:rPr>
                <a:t>W</a:t>
              </a:r>
              <a:r>
                <a:rPr lang="en-US" sz="2400" i="1" baseline="30000">
                  <a:solidFill>
                    <a:srgbClr val="0033CC"/>
                  </a:solidFill>
                  <a:latin typeface="Times New Roman" charset="0"/>
                </a:rPr>
                <a:t>-</a:t>
              </a:r>
            </a:p>
          </p:txBody>
        </p:sp>
        <p:sp>
          <p:nvSpPr>
            <p:cNvPr id="234531" name="Line 35"/>
            <p:cNvSpPr>
              <a:spLocks noChangeShapeType="1"/>
            </p:cNvSpPr>
            <p:nvPr/>
          </p:nvSpPr>
          <p:spPr bwMode="auto">
            <a:xfrm rot="10800000" flipH="1" flipV="1">
              <a:off x="3010" y="2333"/>
              <a:ext cx="116" cy="3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32" name="Line 36"/>
            <p:cNvSpPr>
              <a:spLocks noChangeShapeType="1"/>
            </p:cNvSpPr>
            <p:nvPr/>
          </p:nvSpPr>
          <p:spPr bwMode="auto">
            <a:xfrm rot="10800000" flipV="1">
              <a:off x="2866" y="2336"/>
              <a:ext cx="126" cy="3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pic>
          <p:nvPicPr>
            <p:cNvPr id="234533" name="Picture 37" descr="brow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062" y="2653"/>
              <a:ext cx="192" cy="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4534" name="Group 38"/>
            <p:cNvGrpSpPr>
              <a:grpSpLocks/>
            </p:cNvGrpSpPr>
            <p:nvPr/>
          </p:nvGrpSpPr>
          <p:grpSpPr bwMode="auto">
            <a:xfrm>
              <a:off x="3151" y="2826"/>
              <a:ext cx="506" cy="721"/>
              <a:chOff x="3146" y="2826"/>
              <a:chExt cx="506" cy="721"/>
            </a:xfrm>
          </p:grpSpPr>
          <p:sp>
            <p:nvSpPr>
              <p:cNvPr id="234535" name="Text Box 39"/>
              <p:cNvSpPr txBox="1">
                <a:spLocks noChangeArrowheads="1"/>
              </p:cNvSpPr>
              <p:nvPr/>
            </p:nvSpPr>
            <p:spPr bwMode="auto">
              <a:xfrm>
                <a:off x="3436" y="3081"/>
                <a:ext cx="2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400" i="1">
                    <a:solidFill>
                      <a:srgbClr val="0033CC"/>
                    </a:solidFill>
                    <a:latin typeface="Times New Roman" charset="0"/>
                    <a:sym typeface="Symbol" charset="0"/>
                  </a:rPr>
                  <a:t></a:t>
                </a:r>
              </a:p>
            </p:txBody>
          </p:sp>
          <p:pic>
            <p:nvPicPr>
              <p:cNvPr id="234536" name="Picture 40" descr="purpl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397" y="3050"/>
                <a:ext cx="143" cy="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4537" name="Picture 41" descr="green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3146" y="3164"/>
                <a:ext cx="144" cy="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4538" name="Line 42"/>
              <p:cNvSpPr>
                <a:spLocks noChangeShapeType="1"/>
              </p:cNvSpPr>
              <p:nvPr/>
            </p:nvSpPr>
            <p:spPr bwMode="auto">
              <a:xfrm rot="10800000" flipH="1" flipV="1">
                <a:off x="3160" y="2847"/>
                <a:ext cx="50" cy="31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4539" name="Line 43"/>
              <p:cNvSpPr>
                <a:spLocks noChangeShapeType="1"/>
              </p:cNvSpPr>
              <p:nvPr/>
            </p:nvSpPr>
            <p:spPr bwMode="auto">
              <a:xfrm rot="10800000" flipH="1" flipV="1">
                <a:off x="3210" y="2826"/>
                <a:ext cx="213" cy="24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4540" name="Text Box 44"/>
              <p:cNvSpPr txBox="1">
                <a:spLocks noChangeArrowheads="1"/>
              </p:cNvSpPr>
              <p:nvPr/>
            </p:nvSpPr>
            <p:spPr bwMode="auto">
              <a:xfrm>
                <a:off x="3159" y="3259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2400" i="1">
                    <a:solidFill>
                      <a:srgbClr val="0033CC"/>
                    </a:solidFill>
                    <a:latin typeface="Times New Roman" charset="0"/>
                  </a:rPr>
                  <a:t>l</a:t>
                </a:r>
              </a:p>
            </p:txBody>
          </p:sp>
        </p:grpSp>
        <p:pic>
          <p:nvPicPr>
            <p:cNvPr id="234541" name="Picture 45" descr="go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" y="1611"/>
              <a:ext cx="132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4542" name="Picture 46" descr="gol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6" y="2697"/>
              <a:ext cx="132" cy="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4543" name="Rectangle 47"/>
          <p:cNvSpPr>
            <a:spLocks noGrp="1" noChangeArrowheads="1"/>
          </p:cNvSpPr>
          <p:nvPr>
            <p:ph type="title" idx="4294967295"/>
          </p:nvPr>
        </p:nvSpPr>
        <p:spPr>
          <a:xfrm>
            <a:off x="477838" y="0"/>
            <a:ext cx="8666162" cy="939800"/>
          </a:xfrm>
        </p:spPr>
        <p:txBody>
          <a:bodyPr/>
          <a:lstStyle/>
          <a:p>
            <a:r>
              <a:rPr lang="en-US">
                <a:latin typeface="Arial" charset="0"/>
              </a:rPr>
              <a:t>Ambiguity: processes</a:t>
            </a:r>
          </a:p>
        </p:txBody>
      </p:sp>
      <p:grpSp>
        <p:nvGrpSpPr>
          <p:cNvPr id="234544" name="Group 48"/>
          <p:cNvGrpSpPr>
            <a:grpSpLocks/>
          </p:cNvGrpSpPr>
          <p:nvPr/>
        </p:nvGrpSpPr>
        <p:grpSpPr bwMode="auto">
          <a:xfrm>
            <a:off x="2727325" y="765175"/>
            <a:ext cx="3790950" cy="5089525"/>
            <a:chOff x="1718" y="482"/>
            <a:chExt cx="2388" cy="3206"/>
          </a:xfrm>
        </p:grpSpPr>
        <p:grpSp>
          <p:nvGrpSpPr>
            <p:cNvPr id="234545" name="Group 49"/>
            <p:cNvGrpSpPr>
              <a:grpSpLocks/>
            </p:cNvGrpSpPr>
            <p:nvPr/>
          </p:nvGrpSpPr>
          <p:grpSpPr bwMode="auto">
            <a:xfrm rot="1767407">
              <a:off x="3316" y="908"/>
              <a:ext cx="168" cy="761"/>
              <a:chOff x="1966" y="1473"/>
              <a:chExt cx="235" cy="1065"/>
            </a:xfrm>
          </p:grpSpPr>
          <p:grpSp>
            <p:nvGrpSpPr>
              <p:cNvPr id="234546" name="Group 50"/>
              <p:cNvGrpSpPr>
                <a:grpSpLocks/>
              </p:cNvGrpSpPr>
              <p:nvPr/>
            </p:nvGrpSpPr>
            <p:grpSpPr bwMode="auto">
              <a:xfrm>
                <a:off x="1966" y="1473"/>
                <a:ext cx="235" cy="656"/>
                <a:chOff x="472" y="1455"/>
                <a:chExt cx="442" cy="1234"/>
              </a:xfrm>
            </p:grpSpPr>
            <p:pic>
              <p:nvPicPr>
                <p:cNvPr id="234547" name="Picture 51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88980">
                  <a:off x="692" y="145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48" name="Picture 52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179140">
                  <a:off x="573" y="1586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49" name="Picture 53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428323">
                  <a:off x="472" y="1772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50" name="Picture 54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62352">
                  <a:off x="776" y="1718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51" name="Picture 55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29599">
                  <a:off x="550" y="191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52" name="Picture 56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78380">
                  <a:off x="681" y="1999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4553" name="Picture 57" descr="jetarr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" y="1831"/>
                <a:ext cx="197" cy="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4554" name="Group 58"/>
            <p:cNvGrpSpPr>
              <a:grpSpLocks/>
            </p:cNvGrpSpPr>
            <p:nvPr/>
          </p:nvGrpSpPr>
          <p:grpSpPr bwMode="auto">
            <a:xfrm rot="12567407">
              <a:off x="2535" y="2766"/>
              <a:ext cx="168" cy="761"/>
              <a:chOff x="1966" y="1473"/>
              <a:chExt cx="235" cy="1065"/>
            </a:xfrm>
          </p:grpSpPr>
          <p:grpSp>
            <p:nvGrpSpPr>
              <p:cNvPr id="234555" name="Group 59"/>
              <p:cNvGrpSpPr>
                <a:grpSpLocks/>
              </p:cNvGrpSpPr>
              <p:nvPr/>
            </p:nvGrpSpPr>
            <p:grpSpPr bwMode="auto">
              <a:xfrm>
                <a:off x="1966" y="1473"/>
                <a:ext cx="235" cy="656"/>
                <a:chOff x="472" y="1455"/>
                <a:chExt cx="442" cy="1234"/>
              </a:xfrm>
            </p:grpSpPr>
            <p:pic>
              <p:nvPicPr>
                <p:cNvPr id="234556" name="Picture 60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88980">
                  <a:off x="692" y="145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57" name="Picture 61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179140">
                  <a:off x="573" y="1586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58" name="Picture 62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428323">
                  <a:off x="472" y="1772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59" name="Picture 63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62352">
                  <a:off x="776" y="1718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60" name="Picture 64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29599">
                  <a:off x="550" y="191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61" name="Picture 65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78380">
                  <a:off x="681" y="1999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4562" name="Picture 66" descr="jetarr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" y="1831"/>
                <a:ext cx="197" cy="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4563" name="Group 67"/>
            <p:cNvGrpSpPr>
              <a:grpSpLocks/>
            </p:cNvGrpSpPr>
            <p:nvPr/>
          </p:nvGrpSpPr>
          <p:grpSpPr bwMode="auto">
            <a:xfrm rot="-2543230">
              <a:off x="2308" y="766"/>
              <a:ext cx="168" cy="762"/>
              <a:chOff x="1966" y="1473"/>
              <a:chExt cx="235" cy="1065"/>
            </a:xfrm>
          </p:grpSpPr>
          <p:grpSp>
            <p:nvGrpSpPr>
              <p:cNvPr id="234564" name="Group 68"/>
              <p:cNvGrpSpPr>
                <a:grpSpLocks/>
              </p:cNvGrpSpPr>
              <p:nvPr/>
            </p:nvGrpSpPr>
            <p:grpSpPr bwMode="auto">
              <a:xfrm>
                <a:off x="1966" y="1473"/>
                <a:ext cx="235" cy="656"/>
                <a:chOff x="472" y="1455"/>
                <a:chExt cx="442" cy="1234"/>
              </a:xfrm>
            </p:grpSpPr>
            <p:pic>
              <p:nvPicPr>
                <p:cNvPr id="234565" name="Picture 69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88980">
                  <a:off x="692" y="145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66" name="Picture 70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179140">
                  <a:off x="573" y="1586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67" name="Picture 71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428323">
                  <a:off x="472" y="1772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68" name="Picture 72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62352">
                  <a:off x="776" y="1718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69" name="Picture 73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29599">
                  <a:off x="550" y="191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70" name="Picture 74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78380">
                  <a:off x="681" y="1999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4571" name="Picture 75" descr="jetarr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" y="1831"/>
                <a:ext cx="197" cy="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4572" name="Group 76"/>
            <p:cNvGrpSpPr>
              <a:grpSpLocks/>
            </p:cNvGrpSpPr>
            <p:nvPr/>
          </p:nvGrpSpPr>
          <p:grpSpPr bwMode="auto">
            <a:xfrm rot="-530241">
              <a:off x="2677" y="582"/>
              <a:ext cx="168" cy="761"/>
              <a:chOff x="1966" y="1473"/>
              <a:chExt cx="235" cy="1065"/>
            </a:xfrm>
          </p:grpSpPr>
          <p:grpSp>
            <p:nvGrpSpPr>
              <p:cNvPr id="234573" name="Group 77"/>
              <p:cNvGrpSpPr>
                <a:grpSpLocks/>
              </p:cNvGrpSpPr>
              <p:nvPr/>
            </p:nvGrpSpPr>
            <p:grpSpPr bwMode="auto">
              <a:xfrm>
                <a:off x="1966" y="1473"/>
                <a:ext cx="235" cy="656"/>
                <a:chOff x="472" y="1455"/>
                <a:chExt cx="442" cy="1234"/>
              </a:xfrm>
            </p:grpSpPr>
            <p:pic>
              <p:nvPicPr>
                <p:cNvPr id="234574" name="Picture 78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88980">
                  <a:off x="692" y="145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75" name="Picture 79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179140">
                  <a:off x="573" y="1586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76" name="Picture 80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428323">
                  <a:off x="472" y="1772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77" name="Picture 81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62352">
                  <a:off x="776" y="1718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78" name="Picture 82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29599">
                  <a:off x="550" y="191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79" name="Picture 83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78380">
                  <a:off x="681" y="1999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4580" name="Picture 84" descr="jetarr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" y="1831"/>
                <a:ext cx="197" cy="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4581" name="Text Box 85"/>
            <p:cNvSpPr txBox="1">
              <a:spLocks noChangeArrowheads="1"/>
            </p:cNvSpPr>
            <p:nvPr/>
          </p:nvSpPr>
          <p:spPr bwMode="auto">
            <a:xfrm>
              <a:off x="1718" y="626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1</a:t>
              </a:r>
            </a:p>
          </p:txBody>
        </p:sp>
        <p:sp>
          <p:nvSpPr>
            <p:cNvPr id="234582" name="Text Box 86"/>
            <p:cNvSpPr txBox="1">
              <a:spLocks noChangeArrowheads="1"/>
            </p:cNvSpPr>
            <p:nvPr/>
          </p:nvSpPr>
          <p:spPr bwMode="auto">
            <a:xfrm>
              <a:off x="2846" y="48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2</a:t>
              </a:r>
            </a:p>
          </p:txBody>
        </p:sp>
        <p:sp>
          <p:nvSpPr>
            <p:cNvPr id="234583" name="Text Box 87"/>
            <p:cNvSpPr txBox="1">
              <a:spLocks noChangeArrowheads="1"/>
            </p:cNvSpPr>
            <p:nvPr/>
          </p:nvSpPr>
          <p:spPr bwMode="auto">
            <a:xfrm>
              <a:off x="3698" y="854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3</a:t>
              </a:r>
            </a:p>
          </p:txBody>
        </p:sp>
        <p:sp>
          <p:nvSpPr>
            <p:cNvPr id="234584" name="Text Box 88"/>
            <p:cNvSpPr txBox="1">
              <a:spLocks noChangeArrowheads="1"/>
            </p:cNvSpPr>
            <p:nvPr/>
          </p:nvSpPr>
          <p:spPr bwMode="auto">
            <a:xfrm>
              <a:off x="2036" y="3476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4</a:t>
              </a:r>
            </a:p>
          </p:txBody>
        </p:sp>
      </p:grpSp>
      <p:grpSp>
        <p:nvGrpSpPr>
          <p:cNvPr id="234585" name="Group 89"/>
          <p:cNvGrpSpPr>
            <a:grpSpLocks/>
          </p:cNvGrpSpPr>
          <p:nvPr/>
        </p:nvGrpSpPr>
        <p:grpSpPr bwMode="auto">
          <a:xfrm>
            <a:off x="4202113" y="2973388"/>
            <a:ext cx="1138237" cy="1062037"/>
            <a:chOff x="2211" y="2973"/>
            <a:chExt cx="717" cy="669"/>
          </a:xfrm>
        </p:grpSpPr>
        <p:sp>
          <p:nvSpPr>
            <p:cNvPr id="234586" name="AutoShape 90"/>
            <p:cNvSpPr>
              <a:spLocks noChangeArrowheads="1"/>
            </p:cNvSpPr>
            <p:nvPr/>
          </p:nvSpPr>
          <p:spPr bwMode="auto">
            <a:xfrm>
              <a:off x="2211" y="2973"/>
              <a:ext cx="717" cy="669"/>
            </a:xfrm>
            <a:prstGeom prst="star24">
              <a:avLst>
                <a:gd name="adj" fmla="val 2503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4587" name="AutoShape 91"/>
            <p:cNvSpPr>
              <a:spLocks noChangeArrowheads="1"/>
            </p:cNvSpPr>
            <p:nvPr/>
          </p:nvSpPr>
          <p:spPr bwMode="auto">
            <a:xfrm>
              <a:off x="2307" y="3044"/>
              <a:ext cx="526" cy="526"/>
            </a:xfrm>
            <a:prstGeom prst="star24">
              <a:avLst>
                <a:gd name="adj" fmla="val 19204"/>
              </a:avLst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4588" name="Line 92"/>
          <p:cNvSpPr>
            <a:spLocks noChangeShapeType="1"/>
          </p:cNvSpPr>
          <p:nvPr/>
        </p:nvSpPr>
        <p:spPr bwMode="auto">
          <a:xfrm>
            <a:off x="777875" y="5402263"/>
            <a:ext cx="1508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FF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234589" name="Group 93"/>
          <p:cNvGrpSpPr>
            <a:grpSpLocks/>
          </p:cNvGrpSpPr>
          <p:nvPr/>
        </p:nvGrpSpPr>
        <p:grpSpPr bwMode="auto">
          <a:xfrm>
            <a:off x="3813175" y="1835150"/>
            <a:ext cx="1992313" cy="3795713"/>
            <a:chOff x="2402" y="1156"/>
            <a:chExt cx="1255" cy="2391"/>
          </a:xfrm>
        </p:grpSpPr>
        <p:grpSp>
          <p:nvGrpSpPr>
            <p:cNvPr id="234590" name="Group 94"/>
            <p:cNvGrpSpPr>
              <a:grpSpLocks/>
            </p:cNvGrpSpPr>
            <p:nvPr/>
          </p:nvGrpSpPr>
          <p:grpSpPr bwMode="auto">
            <a:xfrm>
              <a:off x="2402" y="1156"/>
              <a:ext cx="1034" cy="1082"/>
              <a:chOff x="2408" y="1156"/>
              <a:chExt cx="1034" cy="1082"/>
            </a:xfrm>
          </p:grpSpPr>
          <p:grpSp>
            <p:nvGrpSpPr>
              <p:cNvPr id="234591" name="Group 95"/>
              <p:cNvGrpSpPr>
                <a:grpSpLocks/>
              </p:cNvGrpSpPr>
              <p:nvPr/>
            </p:nvGrpSpPr>
            <p:grpSpPr bwMode="auto">
              <a:xfrm>
                <a:off x="2408" y="1156"/>
                <a:ext cx="1034" cy="1082"/>
                <a:chOff x="2408" y="1156"/>
                <a:chExt cx="1034" cy="1082"/>
              </a:xfrm>
            </p:grpSpPr>
            <p:sp>
              <p:nvSpPr>
                <p:cNvPr id="234592" name="Line 96"/>
                <p:cNvSpPr>
                  <a:spLocks noChangeShapeType="1"/>
                </p:cNvSpPr>
                <p:nvPr/>
              </p:nvSpPr>
              <p:spPr bwMode="auto">
                <a:xfrm flipH="1" flipV="1">
                  <a:off x="2898" y="1777"/>
                  <a:ext cx="80" cy="1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4593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3038" y="1736"/>
                  <a:ext cx="120" cy="225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234594" name="Picture 98" descr="brow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70" y="1593"/>
                  <a:ext cx="192" cy="1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95" name="Picture 99" descr="red"/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83" y="1964"/>
                  <a:ext cx="253" cy="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596" name="Picture 100" descr="blue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15" y="1607"/>
                  <a:ext cx="143" cy="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4597" name="Text Box 101"/>
                <p:cNvSpPr txBox="1">
                  <a:spLocks noChangeArrowheads="1"/>
                </p:cNvSpPr>
                <p:nvPr/>
              </p:nvSpPr>
              <p:spPr bwMode="auto">
                <a:xfrm>
                  <a:off x="3131" y="1873"/>
                  <a:ext cx="187" cy="3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1pPr>
                  <a:lvl2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2pPr>
                  <a:lvl3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3pPr>
                  <a:lvl4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4pPr>
                  <a:lvl5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5pPr>
                  <a:lvl6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6pPr>
                  <a:lvl7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7pPr>
                  <a:lvl8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8pPr>
                  <a:lvl9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3200" i="1">
                      <a:solidFill>
                        <a:srgbClr val="0033CC"/>
                      </a:solidFill>
                      <a:latin typeface="Times New Roman" charset="0"/>
                    </a:rPr>
                    <a:t>t</a:t>
                  </a:r>
                </a:p>
              </p:txBody>
            </p:sp>
            <p:sp>
              <p:nvSpPr>
                <p:cNvPr id="234598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3230" y="152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1pPr>
                  <a:lvl2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2pPr>
                  <a:lvl3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3pPr>
                  <a:lvl4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4pPr>
                  <a:lvl5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5pPr>
                  <a:lvl6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6pPr>
                  <a:lvl7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7pPr>
                  <a:lvl8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8pPr>
                  <a:lvl9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2400" i="1">
                      <a:solidFill>
                        <a:srgbClr val="0033CC"/>
                      </a:solidFill>
                      <a:latin typeface="Times New Roman" charset="0"/>
                    </a:rPr>
                    <a:t>b</a:t>
                  </a:r>
                </a:p>
              </p:txBody>
            </p:sp>
            <p:sp>
              <p:nvSpPr>
                <p:cNvPr id="234599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2408" y="1540"/>
                  <a:ext cx="36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1pPr>
                  <a:lvl2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2pPr>
                  <a:lvl3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3pPr>
                  <a:lvl4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4pPr>
                  <a:lvl5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5pPr>
                  <a:lvl6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6pPr>
                  <a:lvl7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7pPr>
                  <a:lvl8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8pPr>
                  <a:lvl9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2400" i="1">
                      <a:solidFill>
                        <a:srgbClr val="0033CC"/>
                      </a:solidFill>
                      <a:latin typeface="Times New Roman" charset="0"/>
                    </a:rPr>
                    <a:t>W</a:t>
                  </a:r>
                  <a:r>
                    <a:rPr lang="en-US" sz="2400" i="1" baseline="30000">
                      <a:solidFill>
                        <a:srgbClr val="0033CC"/>
                      </a:solidFill>
                      <a:latin typeface="Times New Roman" charset="0"/>
                    </a:rPr>
                    <a:t>+</a:t>
                  </a:r>
                </a:p>
              </p:txBody>
            </p:sp>
            <p:sp>
              <p:nvSpPr>
                <p:cNvPr id="234600" name="Line 104"/>
                <p:cNvSpPr>
                  <a:spLocks noChangeShapeType="1"/>
                </p:cNvSpPr>
                <p:nvPr/>
              </p:nvSpPr>
              <p:spPr bwMode="auto">
                <a:xfrm flipH="1" flipV="1">
                  <a:off x="2837" y="1455"/>
                  <a:ext cx="21" cy="133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4601" name="Line 105"/>
                <p:cNvSpPr>
                  <a:spLocks noChangeShapeType="1"/>
                </p:cNvSpPr>
                <p:nvPr/>
              </p:nvSpPr>
              <p:spPr bwMode="auto">
                <a:xfrm flipH="1" flipV="1">
                  <a:off x="2721" y="1510"/>
                  <a:ext cx="87" cy="9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234602" name="Picture 106" descr="gold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04" y="1401"/>
                  <a:ext cx="132" cy="1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603" name="Picture 107" descr="gold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60" y="1329"/>
                  <a:ext cx="132" cy="1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4604" name="Text Box 108"/>
                <p:cNvSpPr txBox="1">
                  <a:spLocks noChangeArrowheads="1"/>
                </p:cNvSpPr>
                <p:nvPr/>
              </p:nvSpPr>
              <p:spPr bwMode="auto">
                <a:xfrm>
                  <a:off x="2450" y="1299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1pPr>
                  <a:lvl2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2pPr>
                  <a:lvl3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3pPr>
                  <a:lvl4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4pPr>
                  <a:lvl5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5pPr>
                  <a:lvl6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6pPr>
                  <a:lvl7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7pPr>
                  <a:lvl8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8pPr>
                  <a:lvl9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2000" i="1">
                      <a:solidFill>
                        <a:srgbClr val="0033CC"/>
                      </a:solidFill>
                      <a:latin typeface="Times New Roman" charset="0"/>
                    </a:rPr>
                    <a:t>q</a:t>
                  </a:r>
                </a:p>
              </p:txBody>
            </p:sp>
            <p:sp>
              <p:nvSpPr>
                <p:cNvPr id="234605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2832" y="1156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1pPr>
                  <a:lvl2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2pPr>
                  <a:lvl3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3pPr>
                  <a:lvl4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4pPr>
                  <a:lvl5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5pPr>
                  <a:lvl6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6pPr>
                  <a:lvl7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7pPr>
                  <a:lvl8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8pPr>
                  <a:lvl9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2000" i="1">
                      <a:solidFill>
                        <a:srgbClr val="0033CC"/>
                      </a:solidFill>
                      <a:latin typeface="Times New Roman" charset="0"/>
                    </a:rPr>
                    <a:t>q</a:t>
                  </a:r>
                </a:p>
              </p:txBody>
            </p:sp>
          </p:grpSp>
          <p:sp>
            <p:nvSpPr>
              <p:cNvPr id="234606" name="Line 110"/>
              <p:cNvSpPr>
                <a:spLocks noChangeShapeType="1"/>
              </p:cNvSpPr>
              <p:nvPr/>
            </p:nvSpPr>
            <p:spPr bwMode="auto">
              <a:xfrm>
                <a:off x="2892" y="1240"/>
                <a:ext cx="95" cy="0"/>
              </a:xfrm>
              <a:prstGeom prst="line">
                <a:avLst/>
              </a:prstGeom>
              <a:noFill/>
              <a:ln w="254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4607" name="Group 111"/>
            <p:cNvGrpSpPr>
              <a:grpSpLocks/>
            </p:cNvGrpSpPr>
            <p:nvPr/>
          </p:nvGrpSpPr>
          <p:grpSpPr bwMode="auto">
            <a:xfrm>
              <a:off x="2545" y="2208"/>
              <a:ext cx="1112" cy="1339"/>
              <a:chOff x="2540" y="2208"/>
              <a:chExt cx="1112" cy="1339"/>
            </a:xfrm>
          </p:grpSpPr>
          <p:pic>
            <p:nvPicPr>
              <p:cNvPr id="234608" name="Picture 112" descr="r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800000">
                <a:off x="2882" y="2220"/>
                <a:ext cx="253" cy="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4609" name="Text Box 113"/>
              <p:cNvSpPr txBox="1">
                <a:spLocks noChangeArrowheads="1"/>
              </p:cNvSpPr>
              <p:nvPr/>
            </p:nvSpPr>
            <p:spPr bwMode="auto">
              <a:xfrm>
                <a:off x="3131" y="2208"/>
                <a:ext cx="187" cy="3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0000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marL="342900" indent="-342900"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1pPr>
                <a:lvl2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2pPr>
                <a:lvl3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3pPr>
                <a:lvl4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4pPr>
                <a:lvl5pPr algn="ctr" eaLnBrk="0" hangingPunct="0">
                  <a:spcBef>
                    <a:spcPct val="20000"/>
                  </a:spcBef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5pPr>
                <a:lvl6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6pPr>
                <a:lvl7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7pPr>
                <a:lvl8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8pPr>
                <a:lvl9pPr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defRPr sz="1200" b="1">
                    <a:solidFill>
                      <a:schemeClr val="tx1"/>
                    </a:solidFill>
                    <a:latin typeface="Helvetica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3200" i="1">
                    <a:solidFill>
                      <a:srgbClr val="0033CC"/>
                    </a:solidFill>
                    <a:latin typeface="Times New Roman" charset="0"/>
                  </a:rPr>
                  <a:t>t</a:t>
                </a:r>
              </a:p>
            </p:txBody>
          </p:sp>
          <p:sp>
            <p:nvSpPr>
              <p:cNvPr id="234610" name="Line 114"/>
              <p:cNvSpPr>
                <a:spLocks noChangeShapeType="1"/>
              </p:cNvSpPr>
              <p:nvPr/>
            </p:nvSpPr>
            <p:spPr bwMode="auto">
              <a:xfrm>
                <a:off x="3197" y="2303"/>
                <a:ext cx="95" cy="0"/>
              </a:xfrm>
              <a:prstGeom prst="line">
                <a:avLst/>
              </a:prstGeom>
              <a:noFill/>
              <a:ln w="25400">
                <a:solidFill>
                  <a:srgbClr val="0033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34611" name="Group 115"/>
              <p:cNvGrpSpPr>
                <a:grpSpLocks/>
              </p:cNvGrpSpPr>
              <p:nvPr/>
            </p:nvGrpSpPr>
            <p:grpSpPr bwMode="auto">
              <a:xfrm>
                <a:off x="2540" y="2471"/>
                <a:ext cx="1112" cy="1076"/>
                <a:chOff x="2540" y="2471"/>
                <a:chExt cx="1112" cy="1076"/>
              </a:xfrm>
            </p:grpSpPr>
            <p:sp>
              <p:nvSpPr>
                <p:cNvPr id="234612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2540" y="262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1pPr>
                  <a:lvl2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2pPr>
                  <a:lvl3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3pPr>
                  <a:lvl4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4pPr>
                  <a:lvl5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5pPr>
                  <a:lvl6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6pPr>
                  <a:lvl7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7pPr>
                  <a:lvl8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8pPr>
                  <a:lvl9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2400" i="1">
                      <a:solidFill>
                        <a:srgbClr val="0033CC"/>
                      </a:solidFill>
                      <a:latin typeface="Times New Roman" charset="0"/>
                    </a:rPr>
                    <a:t>b</a:t>
                  </a:r>
                </a:p>
              </p:txBody>
            </p:sp>
            <p:sp>
              <p:nvSpPr>
                <p:cNvPr id="234613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3262" y="2608"/>
                  <a:ext cx="33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00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marL="342900" indent="-342900"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1pPr>
                  <a:lvl2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2pPr>
                  <a:lvl3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3pPr>
                  <a:lvl4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4pPr>
                  <a:lvl5pPr algn="ctr" eaLnBrk="0" hangingPunct="0">
                    <a:spcBef>
                      <a:spcPct val="20000"/>
                    </a:spcBef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5pPr>
                  <a:lvl6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6pPr>
                  <a:lvl7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7pPr>
                  <a:lvl8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8pPr>
                  <a:lvl9pPr algn="ctr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defRPr sz="1200" b="1">
                      <a:solidFill>
                        <a:schemeClr val="tx1"/>
                      </a:solidFill>
                      <a:latin typeface="Helvetica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2400" i="1">
                      <a:solidFill>
                        <a:srgbClr val="0033CC"/>
                      </a:solidFill>
                      <a:latin typeface="Times New Roman" charset="0"/>
                    </a:rPr>
                    <a:t>W</a:t>
                  </a:r>
                  <a:r>
                    <a:rPr lang="en-US" sz="2400" i="1" baseline="30000">
                      <a:solidFill>
                        <a:srgbClr val="0033CC"/>
                      </a:solidFill>
                      <a:latin typeface="Times New Roman" charset="0"/>
                    </a:rPr>
                    <a:t>-</a:t>
                  </a:r>
                </a:p>
              </p:txBody>
            </p:sp>
            <p:sp>
              <p:nvSpPr>
                <p:cNvPr id="234614" name="Line 118"/>
                <p:cNvSpPr>
                  <a:spLocks noChangeShapeType="1"/>
                </p:cNvSpPr>
                <p:nvPr/>
              </p:nvSpPr>
              <p:spPr bwMode="auto">
                <a:xfrm rot="10800000" flipH="1" flipV="1">
                  <a:off x="3041" y="2471"/>
                  <a:ext cx="80" cy="1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34615" name="Line 119"/>
                <p:cNvSpPr>
                  <a:spLocks noChangeShapeType="1"/>
                </p:cNvSpPr>
                <p:nvPr/>
              </p:nvSpPr>
              <p:spPr bwMode="auto">
                <a:xfrm rot="10800000" flipV="1">
                  <a:off x="2861" y="2474"/>
                  <a:ext cx="120" cy="225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234616" name="Picture 120" descr="brown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3057" y="2653"/>
                  <a:ext cx="192" cy="1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4617" name="Picture 121" descr="blue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2760" y="2687"/>
                  <a:ext cx="143" cy="1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4618" name="Line 122"/>
                <p:cNvSpPr>
                  <a:spLocks noChangeShapeType="1"/>
                </p:cNvSpPr>
                <p:nvPr/>
              </p:nvSpPr>
              <p:spPr bwMode="auto">
                <a:xfrm>
                  <a:off x="2605" y="2674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rgbClr val="0033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234619" name="Group 123"/>
                <p:cNvGrpSpPr>
                  <a:grpSpLocks/>
                </p:cNvGrpSpPr>
                <p:nvPr/>
              </p:nvGrpSpPr>
              <p:grpSpPr bwMode="auto">
                <a:xfrm>
                  <a:off x="3146" y="2826"/>
                  <a:ext cx="506" cy="721"/>
                  <a:chOff x="3146" y="2826"/>
                  <a:chExt cx="506" cy="721"/>
                </a:xfrm>
              </p:grpSpPr>
              <p:sp>
                <p:nvSpPr>
                  <p:cNvPr id="234620" name="Text Box 1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436" y="3081"/>
                    <a:ext cx="216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marL="342900" indent="-342900"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1pPr>
                    <a:lvl2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2pPr>
                    <a:lvl3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3pPr>
                    <a:lvl4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4pPr>
                    <a:lvl5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5pPr>
                    <a:lvl6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6pPr>
                    <a:lvl7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7pPr>
                    <a:lvl8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8pPr>
                    <a:lvl9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US" sz="2400" i="1">
                        <a:solidFill>
                          <a:srgbClr val="0033CC"/>
                        </a:solidFill>
                        <a:latin typeface="Times New Roman" charset="0"/>
                        <a:sym typeface="Symbol" charset="0"/>
                      </a:rPr>
                      <a:t></a:t>
                    </a:r>
                  </a:p>
                </p:txBody>
              </p:sp>
              <p:pic>
                <p:nvPicPr>
                  <p:cNvPr id="234621" name="Picture 125" descr="purple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3397" y="3050"/>
                    <a:ext cx="143" cy="14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34622" name="Picture 126" descr="green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rot="10800000">
                    <a:off x="3146" y="3164"/>
                    <a:ext cx="144" cy="14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34623" name="Line 127"/>
                  <p:cNvSpPr>
                    <a:spLocks noChangeShapeType="1"/>
                  </p:cNvSpPr>
                  <p:nvPr/>
                </p:nvSpPr>
                <p:spPr bwMode="auto">
                  <a:xfrm rot="10800000" flipH="1" flipV="1">
                    <a:off x="3160" y="2847"/>
                    <a:ext cx="50" cy="317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4624" name="Line 128"/>
                  <p:cNvSpPr>
                    <a:spLocks noChangeShapeType="1"/>
                  </p:cNvSpPr>
                  <p:nvPr/>
                </p:nvSpPr>
                <p:spPr bwMode="auto">
                  <a:xfrm rot="10800000" flipH="1" flipV="1">
                    <a:off x="3210" y="2826"/>
                    <a:ext cx="213" cy="242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4625" name="Text Box 1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59" y="3259"/>
                    <a:ext cx="169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00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905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marL="342900" indent="-342900"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1pPr>
                    <a:lvl2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2pPr>
                    <a:lvl3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3pPr>
                    <a:lvl4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4pPr>
                    <a:lvl5pPr algn="ctr" eaLnBrk="0" hangingPunct="0">
                      <a:spcBef>
                        <a:spcPct val="20000"/>
                      </a:spcBef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5pPr>
                    <a:lvl6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6pPr>
                    <a:lvl7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7pPr>
                    <a:lvl8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8pPr>
                    <a:lvl9pPr algn="ctr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charset="0"/>
                      <a:defRPr sz="1200" b="1">
                        <a:solidFill>
                          <a:schemeClr val="tx1"/>
                        </a:solidFill>
                        <a:latin typeface="Helvetica" charset="0"/>
                        <a:ea typeface="ＭＳ Ｐゴシック" charset="0"/>
                      </a:defRPr>
                    </a:lvl9pPr>
                  </a:lstStyle>
                  <a:p>
                    <a:pPr eaLnBrk="1" hangingPunct="1"/>
                    <a:r>
                      <a:rPr lang="en-US" sz="2400" i="1">
                        <a:solidFill>
                          <a:srgbClr val="0033CC"/>
                        </a:solidFill>
                        <a:latin typeface="Times New Roman" charset="0"/>
                      </a:rPr>
                      <a:t>l</a:t>
                    </a:r>
                  </a:p>
                </p:txBody>
              </p:sp>
            </p:grpSp>
          </p:grpSp>
        </p:grpSp>
      </p:grpSp>
      <p:sp>
        <p:nvSpPr>
          <p:cNvPr id="234626" name="Text Box 130"/>
          <p:cNvSpPr txBox="1">
            <a:spLocks noChangeArrowheads="1"/>
          </p:cNvSpPr>
          <p:nvPr/>
        </p:nvSpPr>
        <p:spPr bwMode="auto">
          <a:xfrm>
            <a:off x="1443038" y="2998788"/>
            <a:ext cx="2359025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800">
                <a:solidFill>
                  <a:srgbClr val="0033CC"/>
                </a:solidFill>
                <a:latin typeface="Arial" charset="0"/>
              </a:rPr>
              <a:t>Top pair</a:t>
            </a:r>
          </a:p>
          <a:p>
            <a:pPr algn="l" eaLnBrk="1" hangingPunct="1"/>
            <a:r>
              <a:rPr lang="en-US" sz="2800">
                <a:solidFill>
                  <a:srgbClr val="0033CC"/>
                </a:solidFill>
                <a:latin typeface="Arial" charset="0"/>
              </a:rPr>
              <a:t>production ?</a:t>
            </a:r>
          </a:p>
        </p:txBody>
      </p:sp>
      <p:sp>
        <p:nvSpPr>
          <p:cNvPr id="234627" name="Text Box 131"/>
          <p:cNvSpPr txBox="1">
            <a:spLocks noChangeArrowheads="1"/>
          </p:cNvSpPr>
          <p:nvPr/>
        </p:nvSpPr>
        <p:spPr bwMode="auto">
          <a:xfrm>
            <a:off x="1452563" y="3008313"/>
            <a:ext cx="2359025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800" i="1">
                <a:solidFill>
                  <a:srgbClr val="0033CC"/>
                </a:solidFill>
                <a:latin typeface="Arial" charset="0"/>
              </a:rPr>
              <a:t>W + </a:t>
            </a:r>
            <a:r>
              <a:rPr lang="en-US" sz="2800">
                <a:solidFill>
                  <a:srgbClr val="0033CC"/>
                </a:solidFill>
                <a:latin typeface="Arial" charset="0"/>
              </a:rPr>
              <a:t>jets</a:t>
            </a:r>
            <a:endParaRPr lang="en-US" sz="2800" i="1">
              <a:solidFill>
                <a:srgbClr val="0033CC"/>
              </a:solidFill>
              <a:latin typeface="Arial" charset="0"/>
            </a:endParaRPr>
          </a:p>
          <a:p>
            <a:pPr algn="l" eaLnBrk="1" hangingPunct="1"/>
            <a:r>
              <a:rPr lang="en-US" sz="2800">
                <a:solidFill>
                  <a:srgbClr val="0033CC"/>
                </a:solidFill>
                <a:latin typeface="Arial" charset="0"/>
              </a:rPr>
              <a:t>production ?</a:t>
            </a:r>
          </a:p>
        </p:txBody>
      </p:sp>
      <p:sp>
        <p:nvSpPr>
          <p:cNvPr id="234628" name="Text Box 132"/>
          <p:cNvSpPr txBox="1">
            <a:spLocks noChangeArrowheads="1"/>
          </p:cNvSpPr>
          <p:nvPr/>
        </p:nvSpPr>
        <p:spPr bwMode="auto">
          <a:xfrm>
            <a:off x="1443038" y="2998788"/>
            <a:ext cx="2359025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FF66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800">
                <a:solidFill>
                  <a:srgbClr val="0033CC"/>
                </a:solidFill>
                <a:latin typeface="Arial" charset="0"/>
              </a:rPr>
              <a:t>QCD multijet</a:t>
            </a:r>
          </a:p>
          <a:p>
            <a:pPr algn="l" eaLnBrk="1" hangingPunct="1"/>
            <a:r>
              <a:rPr lang="en-US" sz="2800">
                <a:solidFill>
                  <a:srgbClr val="0033CC"/>
                </a:solidFill>
                <a:latin typeface="Arial" charset="0"/>
              </a:rPr>
              <a:t>production ?</a:t>
            </a:r>
          </a:p>
        </p:txBody>
      </p:sp>
    </p:spTree>
    <p:extLst>
      <p:ext uri="{BB962C8B-B14F-4D97-AF65-F5344CB8AC3E}">
        <p14:creationId xmlns:p14="http://schemas.microsoft.com/office/powerpoint/2010/main" val="32428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3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3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4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46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46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6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from="(ppt_x)" to="(ppt_x+1)" calcmode="lin" valueType="num">
                                      <p:cBhvr>
                                        <p:cTn id="2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1" dur="2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8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8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458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  <p:to>
                                        <p:strVal val="-1.0"/>
                                      </p:to>
                                    </p:se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34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4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45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3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37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4627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38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4627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4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from="(ppt_x)" to="(ppt_x+1)" calcmode="lin" valueType="num">
                                      <p:cBhvr>
                                        <p:cTn id="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44" dur="2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5" dur="8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  <p:to>
                                        <p:strVal val="-1.0"/>
                                      </p:to>
                                    </p:se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4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4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4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4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3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59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60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462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61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462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6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4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626" grpId="0"/>
      <p:bldP spid="234626" grpId="1"/>
      <p:bldP spid="234627" grpId="0"/>
      <p:bldP spid="234627" grpId="1"/>
      <p:bldP spid="2346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 sz="quarter" idx="4294967295"/>
          </p:nvPr>
        </p:nvSpPr>
        <p:spPr>
          <a:xfrm>
            <a:off x="3962400" y="196850"/>
            <a:ext cx="5181600" cy="41116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 charset="0"/>
              </a:rPr>
              <a:t>Ambiguity: permutations</a:t>
            </a:r>
          </a:p>
        </p:txBody>
      </p:sp>
      <p:grpSp>
        <p:nvGrpSpPr>
          <p:cNvPr id="235523" name="Group 3"/>
          <p:cNvGrpSpPr>
            <a:grpSpLocks/>
          </p:cNvGrpSpPr>
          <p:nvPr/>
        </p:nvGrpSpPr>
        <p:grpSpPr bwMode="auto">
          <a:xfrm>
            <a:off x="2727325" y="765175"/>
            <a:ext cx="3790950" cy="5089525"/>
            <a:chOff x="1718" y="482"/>
            <a:chExt cx="2388" cy="3206"/>
          </a:xfrm>
        </p:grpSpPr>
        <p:grpSp>
          <p:nvGrpSpPr>
            <p:cNvPr id="235524" name="Group 4"/>
            <p:cNvGrpSpPr>
              <a:grpSpLocks/>
            </p:cNvGrpSpPr>
            <p:nvPr/>
          </p:nvGrpSpPr>
          <p:grpSpPr bwMode="auto">
            <a:xfrm rot="1767407">
              <a:off x="3316" y="908"/>
              <a:ext cx="168" cy="761"/>
              <a:chOff x="1966" y="1473"/>
              <a:chExt cx="235" cy="1065"/>
            </a:xfrm>
          </p:grpSpPr>
          <p:grpSp>
            <p:nvGrpSpPr>
              <p:cNvPr id="235525" name="Group 5"/>
              <p:cNvGrpSpPr>
                <a:grpSpLocks/>
              </p:cNvGrpSpPr>
              <p:nvPr/>
            </p:nvGrpSpPr>
            <p:grpSpPr bwMode="auto">
              <a:xfrm>
                <a:off x="1966" y="1473"/>
                <a:ext cx="235" cy="656"/>
                <a:chOff x="472" y="1455"/>
                <a:chExt cx="442" cy="1234"/>
              </a:xfrm>
            </p:grpSpPr>
            <p:pic>
              <p:nvPicPr>
                <p:cNvPr id="235526" name="Picture 6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88980">
                  <a:off x="692" y="145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27" name="Picture 7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179140">
                  <a:off x="573" y="1586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28" name="Picture 8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428323">
                  <a:off x="472" y="1772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29" name="Picture 9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62352">
                  <a:off x="776" y="1718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30" name="Picture 10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29599">
                  <a:off x="550" y="191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31" name="Picture 11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78380">
                  <a:off x="681" y="1999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5532" name="Picture 12" descr="jetarr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" y="1831"/>
                <a:ext cx="197" cy="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5533" name="Group 13"/>
            <p:cNvGrpSpPr>
              <a:grpSpLocks/>
            </p:cNvGrpSpPr>
            <p:nvPr/>
          </p:nvGrpSpPr>
          <p:grpSpPr bwMode="auto">
            <a:xfrm rot="12567407">
              <a:off x="2535" y="2766"/>
              <a:ext cx="168" cy="761"/>
              <a:chOff x="1966" y="1473"/>
              <a:chExt cx="235" cy="1065"/>
            </a:xfrm>
          </p:grpSpPr>
          <p:grpSp>
            <p:nvGrpSpPr>
              <p:cNvPr id="235534" name="Group 14"/>
              <p:cNvGrpSpPr>
                <a:grpSpLocks/>
              </p:cNvGrpSpPr>
              <p:nvPr/>
            </p:nvGrpSpPr>
            <p:grpSpPr bwMode="auto">
              <a:xfrm>
                <a:off x="1966" y="1473"/>
                <a:ext cx="235" cy="656"/>
                <a:chOff x="472" y="1455"/>
                <a:chExt cx="442" cy="1234"/>
              </a:xfrm>
            </p:grpSpPr>
            <p:pic>
              <p:nvPicPr>
                <p:cNvPr id="235535" name="Picture 15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88980">
                  <a:off x="692" y="145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36" name="Picture 16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179140">
                  <a:off x="573" y="1586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37" name="Picture 17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428323">
                  <a:off x="472" y="1772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38" name="Picture 18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62352">
                  <a:off x="776" y="1718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39" name="Picture 19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29599">
                  <a:off x="550" y="191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40" name="Picture 20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78380">
                  <a:off x="681" y="1999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5541" name="Picture 21" descr="jetarr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" y="1831"/>
                <a:ext cx="197" cy="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5542" name="Group 22"/>
            <p:cNvGrpSpPr>
              <a:grpSpLocks/>
            </p:cNvGrpSpPr>
            <p:nvPr/>
          </p:nvGrpSpPr>
          <p:grpSpPr bwMode="auto">
            <a:xfrm rot="-2543230">
              <a:off x="2308" y="766"/>
              <a:ext cx="168" cy="762"/>
              <a:chOff x="1966" y="1473"/>
              <a:chExt cx="235" cy="1065"/>
            </a:xfrm>
          </p:grpSpPr>
          <p:grpSp>
            <p:nvGrpSpPr>
              <p:cNvPr id="235543" name="Group 23"/>
              <p:cNvGrpSpPr>
                <a:grpSpLocks/>
              </p:cNvGrpSpPr>
              <p:nvPr/>
            </p:nvGrpSpPr>
            <p:grpSpPr bwMode="auto">
              <a:xfrm>
                <a:off x="1966" y="1473"/>
                <a:ext cx="235" cy="656"/>
                <a:chOff x="472" y="1455"/>
                <a:chExt cx="442" cy="1234"/>
              </a:xfrm>
            </p:grpSpPr>
            <p:pic>
              <p:nvPicPr>
                <p:cNvPr id="235544" name="Picture 24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88980">
                  <a:off x="692" y="145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45" name="Picture 25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179140">
                  <a:off x="573" y="1586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46" name="Picture 26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428323">
                  <a:off x="472" y="1772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47" name="Picture 27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62352">
                  <a:off x="776" y="1718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48" name="Picture 28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29599">
                  <a:off x="550" y="191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49" name="Picture 29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78380">
                  <a:off x="681" y="1999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5550" name="Picture 30" descr="jetarr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" y="1831"/>
                <a:ext cx="197" cy="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5551" name="Group 31"/>
            <p:cNvGrpSpPr>
              <a:grpSpLocks/>
            </p:cNvGrpSpPr>
            <p:nvPr/>
          </p:nvGrpSpPr>
          <p:grpSpPr bwMode="auto">
            <a:xfrm rot="-530241">
              <a:off x="2677" y="582"/>
              <a:ext cx="168" cy="761"/>
              <a:chOff x="1966" y="1473"/>
              <a:chExt cx="235" cy="1065"/>
            </a:xfrm>
          </p:grpSpPr>
          <p:grpSp>
            <p:nvGrpSpPr>
              <p:cNvPr id="235552" name="Group 32"/>
              <p:cNvGrpSpPr>
                <a:grpSpLocks/>
              </p:cNvGrpSpPr>
              <p:nvPr/>
            </p:nvGrpSpPr>
            <p:grpSpPr bwMode="auto">
              <a:xfrm>
                <a:off x="1966" y="1473"/>
                <a:ext cx="235" cy="656"/>
                <a:chOff x="472" y="1455"/>
                <a:chExt cx="442" cy="1234"/>
              </a:xfrm>
            </p:grpSpPr>
            <p:pic>
              <p:nvPicPr>
                <p:cNvPr id="235553" name="Picture 33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88980">
                  <a:off x="692" y="145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54" name="Picture 34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179140">
                  <a:off x="573" y="1586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55" name="Picture 35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428323">
                  <a:off x="472" y="1772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56" name="Picture 36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662352">
                  <a:off x="776" y="1718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57" name="Picture 37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229599">
                  <a:off x="550" y="1915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5558" name="Picture 38" descr="jet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378380">
                  <a:off x="681" y="1999"/>
                  <a:ext cx="138" cy="6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35559" name="Picture 39" descr="jetarr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" y="1831"/>
                <a:ext cx="197" cy="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5560" name="Text Box 40"/>
            <p:cNvSpPr txBox="1">
              <a:spLocks noChangeArrowheads="1"/>
            </p:cNvSpPr>
            <p:nvPr/>
          </p:nvSpPr>
          <p:spPr bwMode="auto">
            <a:xfrm>
              <a:off x="1718" y="626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1</a:t>
              </a:r>
            </a:p>
          </p:txBody>
        </p:sp>
        <p:sp>
          <p:nvSpPr>
            <p:cNvPr id="235561" name="Text Box 41"/>
            <p:cNvSpPr txBox="1">
              <a:spLocks noChangeArrowheads="1"/>
            </p:cNvSpPr>
            <p:nvPr/>
          </p:nvSpPr>
          <p:spPr bwMode="auto">
            <a:xfrm>
              <a:off x="2846" y="482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2</a:t>
              </a:r>
            </a:p>
          </p:txBody>
        </p:sp>
        <p:sp>
          <p:nvSpPr>
            <p:cNvPr id="235562" name="Text Box 42"/>
            <p:cNvSpPr txBox="1">
              <a:spLocks noChangeArrowheads="1"/>
            </p:cNvSpPr>
            <p:nvPr/>
          </p:nvSpPr>
          <p:spPr bwMode="auto">
            <a:xfrm>
              <a:off x="3698" y="854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3</a:t>
              </a:r>
            </a:p>
          </p:txBody>
        </p:sp>
        <p:sp>
          <p:nvSpPr>
            <p:cNvPr id="235563" name="Text Box 43"/>
            <p:cNvSpPr txBox="1">
              <a:spLocks noChangeArrowheads="1"/>
            </p:cNvSpPr>
            <p:nvPr/>
          </p:nvSpPr>
          <p:spPr bwMode="auto">
            <a:xfrm>
              <a:off x="2036" y="3476"/>
              <a:ext cx="40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Jet 4</a:t>
              </a:r>
            </a:p>
          </p:txBody>
        </p:sp>
      </p:grpSp>
      <p:grpSp>
        <p:nvGrpSpPr>
          <p:cNvPr id="235564" name="Group 44"/>
          <p:cNvGrpSpPr>
            <a:grpSpLocks/>
          </p:cNvGrpSpPr>
          <p:nvPr/>
        </p:nvGrpSpPr>
        <p:grpSpPr bwMode="auto">
          <a:xfrm>
            <a:off x="4852988" y="4498975"/>
            <a:ext cx="793750" cy="1470025"/>
            <a:chOff x="3057" y="2834"/>
            <a:chExt cx="500" cy="926"/>
          </a:xfrm>
        </p:grpSpPr>
        <p:pic>
          <p:nvPicPr>
            <p:cNvPr id="235565" name="Picture 45" descr="greenarro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245877">
              <a:off x="3118" y="2834"/>
              <a:ext cx="186" cy="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566" name="Text Box 46"/>
            <p:cNvSpPr txBox="1">
              <a:spLocks noChangeArrowheads="1"/>
            </p:cNvSpPr>
            <p:nvPr/>
          </p:nvSpPr>
          <p:spPr bwMode="auto">
            <a:xfrm>
              <a:off x="3057" y="3548"/>
              <a:ext cx="500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lepton</a:t>
              </a:r>
            </a:p>
          </p:txBody>
        </p:sp>
      </p:grpSp>
      <p:grpSp>
        <p:nvGrpSpPr>
          <p:cNvPr id="235567" name="Group 47"/>
          <p:cNvGrpSpPr>
            <a:grpSpLocks/>
          </p:cNvGrpSpPr>
          <p:nvPr/>
        </p:nvGrpSpPr>
        <p:grpSpPr bwMode="auto">
          <a:xfrm>
            <a:off x="5295900" y="4351338"/>
            <a:ext cx="1803400" cy="1131887"/>
            <a:chOff x="3336" y="2741"/>
            <a:chExt cx="1136" cy="713"/>
          </a:xfrm>
        </p:grpSpPr>
        <p:pic>
          <p:nvPicPr>
            <p:cNvPr id="235568" name="Picture 48" descr="purplearro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316752">
              <a:off x="3336" y="2741"/>
              <a:ext cx="186" cy="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569" name="Text Box 49"/>
            <p:cNvSpPr txBox="1">
              <a:spLocks noChangeArrowheads="1"/>
            </p:cNvSpPr>
            <p:nvPr/>
          </p:nvSpPr>
          <p:spPr bwMode="auto">
            <a:xfrm>
              <a:off x="3704" y="3242"/>
              <a:ext cx="76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rgbClr val="0033CC"/>
                  </a:solidFill>
                  <a:latin typeface="Arial" charset="0"/>
                </a:rPr>
                <a:t>Missing E</a:t>
              </a:r>
              <a:r>
                <a:rPr lang="en-US" sz="1600" baseline="-25000">
                  <a:solidFill>
                    <a:srgbClr val="0033CC"/>
                  </a:solidFill>
                  <a:latin typeface="Arial" charset="0"/>
                </a:rPr>
                <a:t>T</a:t>
              </a:r>
            </a:p>
          </p:txBody>
        </p:sp>
      </p:grpSp>
      <p:grpSp>
        <p:nvGrpSpPr>
          <p:cNvPr id="235570" name="Group 50"/>
          <p:cNvGrpSpPr>
            <a:grpSpLocks/>
          </p:cNvGrpSpPr>
          <p:nvPr/>
        </p:nvGrpSpPr>
        <p:grpSpPr bwMode="auto">
          <a:xfrm>
            <a:off x="4202113" y="2973388"/>
            <a:ext cx="1138237" cy="1062037"/>
            <a:chOff x="2211" y="2973"/>
            <a:chExt cx="717" cy="669"/>
          </a:xfrm>
        </p:grpSpPr>
        <p:sp>
          <p:nvSpPr>
            <p:cNvPr id="235571" name="AutoShape 51"/>
            <p:cNvSpPr>
              <a:spLocks noChangeArrowheads="1"/>
            </p:cNvSpPr>
            <p:nvPr/>
          </p:nvSpPr>
          <p:spPr bwMode="auto">
            <a:xfrm>
              <a:off x="2211" y="2973"/>
              <a:ext cx="717" cy="669"/>
            </a:xfrm>
            <a:prstGeom prst="star24">
              <a:avLst>
                <a:gd name="adj" fmla="val 25037"/>
              </a:avLst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35572" name="AutoShape 52"/>
            <p:cNvSpPr>
              <a:spLocks noChangeArrowheads="1"/>
            </p:cNvSpPr>
            <p:nvPr/>
          </p:nvSpPr>
          <p:spPr bwMode="auto">
            <a:xfrm>
              <a:off x="2307" y="3044"/>
              <a:ext cx="526" cy="526"/>
            </a:xfrm>
            <a:prstGeom prst="star24">
              <a:avLst>
                <a:gd name="adj" fmla="val 19204"/>
              </a:avLst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35573" name="Line 53"/>
          <p:cNvSpPr>
            <a:spLocks noChangeShapeType="1"/>
          </p:cNvSpPr>
          <p:nvPr/>
        </p:nvSpPr>
        <p:spPr bwMode="auto">
          <a:xfrm>
            <a:off x="777875" y="5402263"/>
            <a:ext cx="15081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FF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aphicFrame>
        <p:nvGraphicFramePr>
          <p:cNvPr id="235574" name="Group 54"/>
          <p:cNvGraphicFramePr>
            <a:graphicFrameLocks noGrp="1"/>
          </p:cNvGraphicFramePr>
          <p:nvPr/>
        </p:nvGraphicFramePr>
        <p:xfrm>
          <a:off x="473075" y="1408113"/>
          <a:ext cx="1924050" cy="274320"/>
        </p:xfrm>
        <a:graphic>
          <a:graphicData uri="http://schemas.openxmlformats.org/drawingml/2006/table">
            <a:tbl>
              <a:tblPr/>
              <a:tblGrid>
                <a:gridCol w="385763"/>
                <a:gridCol w="384175"/>
                <a:gridCol w="395287"/>
                <a:gridCol w="373063"/>
                <a:gridCol w="385762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588" name="Group 68"/>
          <p:cNvGraphicFramePr>
            <a:graphicFrameLocks noGrp="1"/>
          </p:cNvGraphicFramePr>
          <p:nvPr/>
        </p:nvGraphicFramePr>
        <p:xfrm>
          <a:off x="473075" y="1682750"/>
          <a:ext cx="1924050" cy="274320"/>
        </p:xfrm>
        <a:graphic>
          <a:graphicData uri="http://schemas.openxmlformats.org/drawingml/2006/table">
            <a:tbl>
              <a:tblPr/>
              <a:tblGrid>
                <a:gridCol w="385763"/>
                <a:gridCol w="384175"/>
                <a:gridCol w="395287"/>
                <a:gridCol w="373063"/>
                <a:gridCol w="385762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  <a:endParaRPr kumimoji="0" lang="en-US" sz="12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606" name="Group 86"/>
          <p:cNvGraphicFramePr>
            <a:graphicFrameLocks noGrp="1"/>
          </p:cNvGraphicFramePr>
          <p:nvPr/>
        </p:nvGraphicFramePr>
        <p:xfrm>
          <a:off x="473075" y="1966913"/>
          <a:ext cx="1924050" cy="274320"/>
        </p:xfrm>
        <a:graphic>
          <a:graphicData uri="http://schemas.openxmlformats.org/drawingml/2006/table">
            <a:tbl>
              <a:tblPr/>
              <a:tblGrid>
                <a:gridCol w="385763"/>
                <a:gridCol w="384175"/>
                <a:gridCol w="395287"/>
                <a:gridCol w="373063"/>
                <a:gridCol w="385762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  <a:endParaRPr kumimoji="0" lang="en-US" sz="12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624" name="Group 104"/>
          <p:cNvGraphicFramePr>
            <a:graphicFrameLocks noGrp="1"/>
          </p:cNvGraphicFramePr>
          <p:nvPr/>
        </p:nvGraphicFramePr>
        <p:xfrm>
          <a:off x="473075" y="2249488"/>
          <a:ext cx="1924050" cy="274320"/>
        </p:xfrm>
        <a:graphic>
          <a:graphicData uri="http://schemas.openxmlformats.org/drawingml/2006/table">
            <a:tbl>
              <a:tblPr/>
              <a:tblGrid>
                <a:gridCol w="385763"/>
                <a:gridCol w="384175"/>
                <a:gridCol w="395287"/>
                <a:gridCol w="373063"/>
                <a:gridCol w="385762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3</a:t>
                      </a:r>
                      <a:endParaRPr kumimoji="0" lang="en-US" sz="12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642" name="Group 122"/>
          <p:cNvGraphicFramePr>
            <a:graphicFrameLocks noGrp="1"/>
          </p:cNvGraphicFramePr>
          <p:nvPr/>
        </p:nvGraphicFramePr>
        <p:xfrm>
          <a:off x="473075" y="2527300"/>
          <a:ext cx="1924050" cy="274320"/>
        </p:xfrm>
        <a:graphic>
          <a:graphicData uri="http://schemas.openxmlformats.org/drawingml/2006/table">
            <a:tbl>
              <a:tblPr/>
              <a:tblGrid>
                <a:gridCol w="385763"/>
                <a:gridCol w="384175"/>
                <a:gridCol w="395287"/>
                <a:gridCol w="373063"/>
                <a:gridCol w="385762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4</a:t>
                      </a:r>
                      <a:endParaRPr kumimoji="0" lang="en-US" sz="12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660" name="Group 140"/>
          <p:cNvGraphicFramePr>
            <a:graphicFrameLocks noGrp="1"/>
          </p:cNvGraphicFramePr>
          <p:nvPr/>
        </p:nvGraphicFramePr>
        <p:xfrm>
          <a:off x="473075" y="2817813"/>
          <a:ext cx="1924050" cy="274320"/>
        </p:xfrm>
        <a:graphic>
          <a:graphicData uri="http://schemas.openxmlformats.org/drawingml/2006/table">
            <a:tbl>
              <a:tblPr/>
              <a:tblGrid>
                <a:gridCol w="385763"/>
                <a:gridCol w="384175"/>
                <a:gridCol w="395287"/>
                <a:gridCol w="379413"/>
                <a:gridCol w="379412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5</a:t>
                      </a:r>
                      <a:endParaRPr kumimoji="0" lang="en-US" sz="12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678" name="Group 158"/>
          <p:cNvGraphicFramePr>
            <a:graphicFrameLocks noGrp="1"/>
          </p:cNvGraphicFramePr>
          <p:nvPr/>
        </p:nvGraphicFramePr>
        <p:xfrm>
          <a:off x="473075" y="3105150"/>
          <a:ext cx="1924050" cy="274320"/>
        </p:xfrm>
        <a:graphic>
          <a:graphicData uri="http://schemas.openxmlformats.org/drawingml/2006/table">
            <a:tbl>
              <a:tblPr/>
              <a:tblGrid>
                <a:gridCol w="385763"/>
                <a:gridCol w="384175"/>
                <a:gridCol w="395287"/>
                <a:gridCol w="379413"/>
                <a:gridCol w="379412"/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6</a:t>
                      </a:r>
                      <a:endParaRPr kumimoji="0" lang="en-US" sz="12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696" name="Group 176"/>
          <p:cNvGraphicFramePr>
            <a:graphicFrameLocks noGrp="1"/>
          </p:cNvGraphicFramePr>
          <p:nvPr/>
        </p:nvGraphicFramePr>
        <p:xfrm>
          <a:off x="473075" y="3429000"/>
          <a:ext cx="1917700" cy="1645920"/>
        </p:xfrm>
        <a:graphic>
          <a:graphicData uri="http://schemas.openxmlformats.org/drawingml/2006/table">
            <a:tbl>
              <a:tblPr/>
              <a:tblGrid>
                <a:gridCol w="377825"/>
                <a:gridCol w="377825"/>
                <a:gridCol w="403225"/>
                <a:gridCol w="379413"/>
                <a:gridCol w="379412"/>
              </a:tblGrid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3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740" name="Group 220"/>
          <p:cNvGraphicFramePr>
            <a:graphicFrameLocks noGrp="1"/>
          </p:cNvGraphicFramePr>
          <p:nvPr/>
        </p:nvGraphicFramePr>
        <p:xfrm>
          <a:off x="6772275" y="1455738"/>
          <a:ext cx="1917700" cy="1920240"/>
        </p:xfrm>
        <a:graphic>
          <a:graphicData uri="http://schemas.openxmlformats.org/drawingml/2006/table">
            <a:tbl>
              <a:tblPr/>
              <a:tblGrid>
                <a:gridCol w="377825"/>
                <a:gridCol w="377825"/>
                <a:gridCol w="403225"/>
                <a:gridCol w="379413"/>
                <a:gridCol w="379412"/>
              </a:tblGrid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#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J4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3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5790" name="Group 270"/>
          <p:cNvGraphicFramePr>
            <a:graphicFrameLocks noGrp="1"/>
          </p:cNvGraphicFramePr>
          <p:nvPr/>
        </p:nvGraphicFramePr>
        <p:xfrm>
          <a:off x="6772275" y="3429000"/>
          <a:ext cx="1917700" cy="1645920"/>
        </p:xfrm>
        <a:graphic>
          <a:graphicData uri="http://schemas.openxmlformats.org/drawingml/2006/table">
            <a:tbl>
              <a:tblPr/>
              <a:tblGrid>
                <a:gridCol w="377825"/>
                <a:gridCol w="377825"/>
                <a:gridCol w="403225"/>
                <a:gridCol w="379413"/>
                <a:gridCol w="379412"/>
              </a:tblGrid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30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b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q</a:t>
                      </a:r>
                      <a:r>
                        <a:rPr kumimoji="0" lang="en-US" sz="12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pSp>
        <p:nvGrpSpPr>
          <p:cNvPr id="235834" name="Group 314"/>
          <p:cNvGrpSpPr>
            <a:grpSpLocks/>
          </p:cNvGrpSpPr>
          <p:nvPr/>
        </p:nvGrpSpPr>
        <p:grpSpPr bwMode="auto">
          <a:xfrm>
            <a:off x="3813175" y="2062163"/>
            <a:ext cx="1550988" cy="2401887"/>
            <a:chOff x="2411" y="1299"/>
            <a:chExt cx="977" cy="1513"/>
          </a:xfrm>
        </p:grpSpPr>
        <p:sp>
          <p:nvSpPr>
            <p:cNvPr id="235835" name="Text Box 315"/>
            <p:cNvSpPr txBox="1">
              <a:spLocks noChangeArrowheads="1"/>
            </p:cNvSpPr>
            <p:nvPr/>
          </p:nvSpPr>
          <p:spPr bwMode="auto">
            <a:xfrm>
              <a:off x="2411" y="1404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CC00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CC0000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235836" name="Text Box 316"/>
            <p:cNvSpPr txBox="1">
              <a:spLocks noChangeArrowheads="1"/>
            </p:cNvSpPr>
            <p:nvPr/>
          </p:nvSpPr>
          <p:spPr bwMode="auto">
            <a:xfrm>
              <a:off x="2706" y="129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FF99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FF99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FF9900"/>
                </a:solidFill>
                <a:latin typeface="Arial" charset="0"/>
              </a:endParaRPr>
            </a:p>
          </p:txBody>
        </p:sp>
        <p:sp>
          <p:nvSpPr>
            <p:cNvPr id="235837" name="Text Box 317"/>
            <p:cNvSpPr txBox="1">
              <a:spLocks noChangeArrowheads="1"/>
            </p:cNvSpPr>
            <p:nvPr/>
          </p:nvSpPr>
          <p:spPr bwMode="auto">
            <a:xfrm>
              <a:off x="3023" y="153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33CC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33CC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0033CC"/>
                </a:solidFill>
                <a:latin typeface="Arial" charset="0"/>
              </a:endParaRPr>
            </a:p>
          </p:txBody>
        </p:sp>
        <p:sp>
          <p:nvSpPr>
            <p:cNvPr id="235838" name="Text Box 318"/>
            <p:cNvSpPr txBox="1">
              <a:spLocks noChangeArrowheads="1"/>
            </p:cNvSpPr>
            <p:nvPr/>
          </p:nvSpPr>
          <p:spPr bwMode="auto">
            <a:xfrm>
              <a:off x="2689" y="2447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6600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66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006600"/>
                </a:solidFill>
                <a:latin typeface="Arial" charset="0"/>
              </a:endParaRPr>
            </a:p>
          </p:txBody>
        </p:sp>
      </p:grpSp>
      <p:grpSp>
        <p:nvGrpSpPr>
          <p:cNvPr id="235839" name="Group 319"/>
          <p:cNvGrpSpPr>
            <a:grpSpLocks/>
          </p:cNvGrpSpPr>
          <p:nvPr/>
        </p:nvGrpSpPr>
        <p:grpSpPr bwMode="auto">
          <a:xfrm>
            <a:off x="3813175" y="2062163"/>
            <a:ext cx="1550988" cy="2401887"/>
            <a:chOff x="2411" y="1299"/>
            <a:chExt cx="977" cy="1513"/>
          </a:xfrm>
        </p:grpSpPr>
        <p:sp>
          <p:nvSpPr>
            <p:cNvPr id="235840" name="Text Box 320"/>
            <p:cNvSpPr txBox="1">
              <a:spLocks noChangeArrowheads="1"/>
            </p:cNvSpPr>
            <p:nvPr/>
          </p:nvSpPr>
          <p:spPr bwMode="auto">
            <a:xfrm>
              <a:off x="2411" y="1404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CC00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CC0000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235841" name="Text Box 321"/>
            <p:cNvSpPr txBox="1">
              <a:spLocks noChangeArrowheads="1"/>
            </p:cNvSpPr>
            <p:nvPr/>
          </p:nvSpPr>
          <p:spPr bwMode="auto">
            <a:xfrm>
              <a:off x="2706" y="129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FF99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FF99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FF9900"/>
                </a:solidFill>
                <a:latin typeface="Arial" charset="0"/>
              </a:endParaRPr>
            </a:p>
          </p:txBody>
        </p:sp>
        <p:sp>
          <p:nvSpPr>
            <p:cNvPr id="235842" name="Text Box 322"/>
            <p:cNvSpPr txBox="1">
              <a:spLocks noChangeArrowheads="1"/>
            </p:cNvSpPr>
            <p:nvPr/>
          </p:nvSpPr>
          <p:spPr bwMode="auto">
            <a:xfrm>
              <a:off x="3023" y="153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6600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66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006600"/>
                </a:solidFill>
                <a:latin typeface="Arial" charset="0"/>
              </a:endParaRPr>
            </a:p>
          </p:txBody>
        </p:sp>
        <p:sp>
          <p:nvSpPr>
            <p:cNvPr id="235843" name="Text Box 323"/>
            <p:cNvSpPr txBox="1">
              <a:spLocks noChangeArrowheads="1"/>
            </p:cNvSpPr>
            <p:nvPr/>
          </p:nvSpPr>
          <p:spPr bwMode="auto">
            <a:xfrm>
              <a:off x="2689" y="2447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33CC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33CC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0033CC"/>
                </a:solidFill>
                <a:latin typeface="Arial" charset="0"/>
              </a:endParaRPr>
            </a:p>
          </p:txBody>
        </p:sp>
      </p:grpSp>
      <p:grpSp>
        <p:nvGrpSpPr>
          <p:cNvPr id="235844" name="Group 324"/>
          <p:cNvGrpSpPr>
            <a:grpSpLocks/>
          </p:cNvGrpSpPr>
          <p:nvPr/>
        </p:nvGrpSpPr>
        <p:grpSpPr bwMode="auto">
          <a:xfrm>
            <a:off x="3813175" y="2062163"/>
            <a:ext cx="1550988" cy="2401887"/>
            <a:chOff x="2411" y="1299"/>
            <a:chExt cx="977" cy="1513"/>
          </a:xfrm>
        </p:grpSpPr>
        <p:sp>
          <p:nvSpPr>
            <p:cNvPr id="235845" name="Text Box 325"/>
            <p:cNvSpPr txBox="1">
              <a:spLocks noChangeArrowheads="1"/>
            </p:cNvSpPr>
            <p:nvPr/>
          </p:nvSpPr>
          <p:spPr bwMode="auto">
            <a:xfrm>
              <a:off x="2411" y="1404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CC00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CC0000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235846" name="Text Box 326"/>
            <p:cNvSpPr txBox="1">
              <a:spLocks noChangeArrowheads="1"/>
            </p:cNvSpPr>
            <p:nvPr/>
          </p:nvSpPr>
          <p:spPr bwMode="auto">
            <a:xfrm>
              <a:off x="2706" y="129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33CC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33CC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0033CC"/>
                </a:solidFill>
                <a:latin typeface="Arial" charset="0"/>
              </a:endParaRPr>
            </a:p>
          </p:txBody>
        </p:sp>
        <p:sp>
          <p:nvSpPr>
            <p:cNvPr id="235847" name="Text Box 327"/>
            <p:cNvSpPr txBox="1">
              <a:spLocks noChangeArrowheads="1"/>
            </p:cNvSpPr>
            <p:nvPr/>
          </p:nvSpPr>
          <p:spPr bwMode="auto">
            <a:xfrm>
              <a:off x="3023" y="153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FF99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FF99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FF9900"/>
                </a:solidFill>
                <a:latin typeface="Arial" charset="0"/>
              </a:endParaRPr>
            </a:p>
          </p:txBody>
        </p:sp>
        <p:sp>
          <p:nvSpPr>
            <p:cNvPr id="235848" name="Text Box 328"/>
            <p:cNvSpPr txBox="1">
              <a:spLocks noChangeArrowheads="1"/>
            </p:cNvSpPr>
            <p:nvPr/>
          </p:nvSpPr>
          <p:spPr bwMode="auto">
            <a:xfrm>
              <a:off x="2689" y="2447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6600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66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006600"/>
                </a:solidFill>
                <a:latin typeface="Arial" charset="0"/>
              </a:endParaRPr>
            </a:p>
          </p:txBody>
        </p:sp>
      </p:grpSp>
      <p:grpSp>
        <p:nvGrpSpPr>
          <p:cNvPr id="235849" name="Group 329"/>
          <p:cNvGrpSpPr>
            <a:grpSpLocks/>
          </p:cNvGrpSpPr>
          <p:nvPr/>
        </p:nvGrpSpPr>
        <p:grpSpPr bwMode="auto">
          <a:xfrm>
            <a:off x="3808413" y="2062163"/>
            <a:ext cx="1550987" cy="2401887"/>
            <a:chOff x="2411" y="1299"/>
            <a:chExt cx="977" cy="1513"/>
          </a:xfrm>
        </p:grpSpPr>
        <p:sp>
          <p:nvSpPr>
            <p:cNvPr id="235850" name="Text Box 330"/>
            <p:cNvSpPr txBox="1">
              <a:spLocks noChangeArrowheads="1"/>
            </p:cNvSpPr>
            <p:nvPr/>
          </p:nvSpPr>
          <p:spPr bwMode="auto">
            <a:xfrm>
              <a:off x="2411" y="1404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CC00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CC0000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235851" name="Text Box 331"/>
            <p:cNvSpPr txBox="1">
              <a:spLocks noChangeArrowheads="1"/>
            </p:cNvSpPr>
            <p:nvPr/>
          </p:nvSpPr>
          <p:spPr bwMode="auto">
            <a:xfrm>
              <a:off x="2706" y="129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6600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66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006600"/>
                </a:solidFill>
                <a:latin typeface="Arial" charset="0"/>
              </a:endParaRPr>
            </a:p>
          </p:txBody>
        </p:sp>
        <p:sp>
          <p:nvSpPr>
            <p:cNvPr id="235852" name="Text Box 332"/>
            <p:cNvSpPr txBox="1">
              <a:spLocks noChangeArrowheads="1"/>
            </p:cNvSpPr>
            <p:nvPr/>
          </p:nvSpPr>
          <p:spPr bwMode="auto">
            <a:xfrm>
              <a:off x="3023" y="153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FF99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FF99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FF9900"/>
                </a:solidFill>
                <a:latin typeface="Arial" charset="0"/>
              </a:endParaRPr>
            </a:p>
          </p:txBody>
        </p:sp>
        <p:sp>
          <p:nvSpPr>
            <p:cNvPr id="235853" name="Text Box 333"/>
            <p:cNvSpPr txBox="1">
              <a:spLocks noChangeArrowheads="1"/>
            </p:cNvSpPr>
            <p:nvPr/>
          </p:nvSpPr>
          <p:spPr bwMode="auto">
            <a:xfrm>
              <a:off x="2689" y="2447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33CC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33CC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0033CC"/>
                </a:solidFill>
                <a:latin typeface="Arial" charset="0"/>
              </a:endParaRPr>
            </a:p>
          </p:txBody>
        </p:sp>
      </p:grpSp>
      <p:grpSp>
        <p:nvGrpSpPr>
          <p:cNvPr id="235854" name="Group 334"/>
          <p:cNvGrpSpPr>
            <a:grpSpLocks/>
          </p:cNvGrpSpPr>
          <p:nvPr/>
        </p:nvGrpSpPr>
        <p:grpSpPr bwMode="auto">
          <a:xfrm>
            <a:off x="3808413" y="2062163"/>
            <a:ext cx="1550987" cy="2401887"/>
            <a:chOff x="2411" y="1299"/>
            <a:chExt cx="977" cy="1513"/>
          </a:xfrm>
        </p:grpSpPr>
        <p:sp>
          <p:nvSpPr>
            <p:cNvPr id="235855" name="Text Box 335"/>
            <p:cNvSpPr txBox="1">
              <a:spLocks noChangeArrowheads="1"/>
            </p:cNvSpPr>
            <p:nvPr/>
          </p:nvSpPr>
          <p:spPr bwMode="auto">
            <a:xfrm>
              <a:off x="2411" y="1404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CC00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CC0000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235856" name="Text Box 336"/>
            <p:cNvSpPr txBox="1">
              <a:spLocks noChangeArrowheads="1"/>
            </p:cNvSpPr>
            <p:nvPr/>
          </p:nvSpPr>
          <p:spPr bwMode="auto">
            <a:xfrm>
              <a:off x="2706" y="129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33CC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33CC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0033CC"/>
                </a:solidFill>
                <a:latin typeface="Arial" charset="0"/>
              </a:endParaRPr>
            </a:p>
          </p:txBody>
        </p:sp>
        <p:sp>
          <p:nvSpPr>
            <p:cNvPr id="235857" name="Text Box 337"/>
            <p:cNvSpPr txBox="1">
              <a:spLocks noChangeArrowheads="1"/>
            </p:cNvSpPr>
            <p:nvPr/>
          </p:nvSpPr>
          <p:spPr bwMode="auto">
            <a:xfrm>
              <a:off x="3023" y="153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6600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66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006600"/>
                </a:solidFill>
                <a:latin typeface="Arial" charset="0"/>
              </a:endParaRPr>
            </a:p>
          </p:txBody>
        </p:sp>
        <p:sp>
          <p:nvSpPr>
            <p:cNvPr id="235858" name="Text Box 338"/>
            <p:cNvSpPr txBox="1">
              <a:spLocks noChangeArrowheads="1"/>
            </p:cNvSpPr>
            <p:nvPr/>
          </p:nvSpPr>
          <p:spPr bwMode="auto">
            <a:xfrm>
              <a:off x="2689" y="2447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FF99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FF99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FF9900"/>
                </a:solidFill>
                <a:latin typeface="Arial" charset="0"/>
              </a:endParaRPr>
            </a:p>
          </p:txBody>
        </p:sp>
      </p:grpSp>
      <p:grpSp>
        <p:nvGrpSpPr>
          <p:cNvPr id="235859" name="Group 339"/>
          <p:cNvGrpSpPr>
            <a:grpSpLocks/>
          </p:cNvGrpSpPr>
          <p:nvPr/>
        </p:nvGrpSpPr>
        <p:grpSpPr bwMode="auto">
          <a:xfrm>
            <a:off x="3813175" y="2062163"/>
            <a:ext cx="1550988" cy="2401887"/>
            <a:chOff x="2411" y="1299"/>
            <a:chExt cx="977" cy="1513"/>
          </a:xfrm>
        </p:grpSpPr>
        <p:sp>
          <p:nvSpPr>
            <p:cNvPr id="235860" name="Text Box 340"/>
            <p:cNvSpPr txBox="1">
              <a:spLocks noChangeArrowheads="1"/>
            </p:cNvSpPr>
            <p:nvPr/>
          </p:nvSpPr>
          <p:spPr bwMode="auto">
            <a:xfrm>
              <a:off x="2411" y="1404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CC00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CC0000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CC0000"/>
                </a:solidFill>
                <a:latin typeface="Arial" charset="0"/>
              </a:endParaRPr>
            </a:p>
          </p:txBody>
        </p:sp>
        <p:sp>
          <p:nvSpPr>
            <p:cNvPr id="235861" name="Text Box 341"/>
            <p:cNvSpPr txBox="1">
              <a:spLocks noChangeArrowheads="1"/>
            </p:cNvSpPr>
            <p:nvPr/>
          </p:nvSpPr>
          <p:spPr bwMode="auto">
            <a:xfrm>
              <a:off x="2706" y="129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6600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66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006600"/>
                </a:solidFill>
                <a:latin typeface="Arial" charset="0"/>
              </a:endParaRPr>
            </a:p>
          </p:txBody>
        </p:sp>
        <p:sp>
          <p:nvSpPr>
            <p:cNvPr id="235862" name="Text Box 342"/>
            <p:cNvSpPr txBox="1">
              <a:spLocks noChangeArrowheads="1"/>
            </p:cNvSpPr>
            <p:nvPr/>
          </p:nvSpPr>
          <p:spPr bwMode="auto">
            <a:xfrm>
              <a:off x="3023" y="1539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0033CC"/>
                  </a:solidFill>
                  <a:latin typeface="Arial" charset="0"/>
                </a:rPr>
                <a:t>b</a:t>
              </a:r>
              <a:r>
                <a:rPr lang="en-US" sz="3200" baseline="-25000">
                  <a:solidFill>
                    <a:srgbClr val="0033CC"/>
                  </a:solidFill>
                  <a:latin typeface="Arial" charset="0"/>
                </a:rPr>
                <a:t>1</a:t>
              </a:r>
              <a:endParaRPr lang="en-US" sz="3200">
                <a:solidFill>
                  <a:srgbClr val="0033CC"/>
                </a:solidFill>
                <a:latin typeface="Arial" charset="0"/>
              </a:endParaRPr>
            </a:p>
          </p:txBody>
        </p:sp>
        <p:sp>
          <p:nvSpPr>
            <p:cNvPr id="235863" name="Text Box 343"/>
            <p:cNvSpPr txBox="1">
              <a:spLocks noChangeArrowheads="1"/>
            </p:cNvSpPr>
            <p:nvPr/>
          </p:nvSpPr>
          <p:spPr bwMode="auto">
            <a:xfrm>
              <a:off x="2689" y="2447"/>
              <a:ext cx="36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66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3200">
                  <a:solidFill>
                    <a:srgbClr val="FF9900"/>
                  </a:solidFill>
                  <a:latin typeface="Arial" charset="0"/>
                </a:rPr>
                <a:t>q</a:t>
              </a:r>
              <a:r>
                <a:rPr lang="en-US" sz="3200" baseline="-25000">
                  <a:solidFill>
                    <a:srgbClr val="FF9900"/>
                  </a:solidFill>
                  <a:latin typeface="Arial" charset="0"/>
                </a:rPr>
                <a:t>2</a:t>
              </a:r>
              <a:endParaRPr lang="en-US" sz="3200">
                <a:solidFill>
                  <a:srgbClr val="FF9900"/>
                </a:solidFill>
                <a:latin typeface="Arial" charset="0"/>
              </a:endParaRPr>
            </a:p>
          </p:txBody>
        </p:sp>
      </p:grpSp>
      <p:sp>
        <p:nvSpPr>
          <p:cNvPr id="235864" name="AutoShape 344"/>
          <p:cNvSpPr>
            <a:spLocks/>
          </p:cNvSpPr>
          <p:nvPr/>
        </p:nvSpPr>
        <p:spPr bwMode="auto">
          <a:xfrm>
            <a:off x="3509963" y="2290763"/>
            <a:ext cx="379412" cy="2049462"/>
          </a:xfrm>
          <a:prstGeom prst="leftBrace">
            <a:avLst>
              <a:gd name="adj1" fmla="val 45014"/>
              <a:gd name="adj2" fmla="val 50000"/>
            </a:avLst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35865" name="Line 345"/>
          <p:cNvSpPr>
            <a:spLocks noChangeShapeType="1"/>
          </p:cNvSpPr>
          <p:nvPr/>
        </p:nvSpPr>
        <p:spPr bwMode="auto">
          <a:xfrm flipH="1" flipV="1">
            <a:off x="2446338" y="1835150"/>
            <a:ext cx="1063625" cy="144145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866" name="Line 346"/>
          <p:cNvSpPr>
            <a:spLocks noChangeShapeType="1"/>
          </p:cNvSpPr>
          <p:nvPr/>
        </p:nvSpPr>
        <p:spPr bwMode="auto">
          <a:xfrm flipH="1" flipV="1">
            <a:off x="2446338" y="2138363"/>
            <a:ext cx="1063625" cy="113823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35867" name="Line 347"/>
          <p:cNvSpPr>
            <a:spLocks noChangeShapeType="1"/>
          </p:cNvSpPr>
          <p:nvPr/>
        </p:nvSpPr>
        <p:spPr bwMode="auto">
          <a:xfrm flipH="1" flipV="1">
            <a:off x="2446338" y="2443163"/>
            <a:ext cx="1063625" cy="83343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868" name="Line 348"/>
          <p:cNvSpPr>
            <a:spLocks noChangeShapeType="1"/>
          </p:cNvSpPr>
          <p:nvPr/>
        </p:nvSpPr>
        <p:spPr bwMode="auto">
          <a:xfrm flipH="1" flipV="1">
            <a:off x="2446338" y="2670175"/>
            <a:ext cx="1063625" cy="6064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869" name="Line 349"/>
          <p:cNvSpPr>
            <a:spLocks noChangeShapeType="1"/>
          </p:cNvSpPr>
          <p:nvPr/>
        </p:nvSpPr>
        <p:spPr bwMode="auto">
          <a:xfrm flipH="1" flipV="1">
            <a:off x="2446338" y="2973388"/>
            <a:ext cx="1063625" cy="30321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870" name="Line 350"/>
          <p:cNvSpPr>
            <a:spLocks noChangeShapeType="1"/>
          </p:cNvSpPr>
          <p:nvPr/>
        </p:nvSpPr>
        <p:spPr bwMode="auto">
          <a:xfrm flipH="1">
            <a:off x="2446338" y="3276600"/>
            <a:ext cx="1063625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871" name="Text Box 351"/>
          <p:cNvSpPr txBox="1">
            <a:spLocks noChangeArrowheads="1"/>
          </p:cNvSpPr>
          <p:nvPr/>
        </p:nvSpPr>
        <p:spPr bwMode="auto">
          <a:xfrm>
            <a:off x="2901950" y="3729038"/>
            <a:ext cx="19462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>
                <a:latin typeface="Arial" charset="0"/>
              </a:rPr>
              <a:t>Total of 24 </a:t>
            </a:r>
          </a:p>
          <a:p>
            <a:pPr algn="l" eaLnBrk="1" hangingPunct="1"/>
            <a:r>
              <a:rPr lang="en-US" sz="2000">
                <a:latin typeface="Arial" charset="0"/>
              </a:rPr>
              <a:t>permutations !</a:t>
            </a:r>
          </a:p>
        </p:txBody>
      </p:sp>
    </p:spTree>
    <p:extLst>
      <p:ext uri="{BB962C8B-B14F-4D97-AF65-F5344CB8AC3E}">
        <p14:creationId xmlns:p14="http://schemas.microsoft.com/office/powerpoint/2010/main" val="371659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5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5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864" grpId="0" animBg="1"/>
      <p:bldP spid="235864" grpId="1" animBg="1"/>
      <p:bldP spid="235865" grpId="0" animBg="1"/>
      <p:bldP spid="235865" grpId="1" animBg="1"/>
      <p:bldP spid="235866" grpId="0" animBg="1"/>
      <p:bldP spid="235866" grpId="1" animBg="1"/>
      <p:bldP spid="235867" grpId="0" animBg="1"/>
      <p:bldP spid="235867" grpId="1" animBg="1"/>
      <p:bldP spid="235868" grpId="0" animBg="1"/>
      <p:bldP spid="235868" grpId="1" animBg="1"/>
      <p:bldP spid="235869" grpId="0" animBg="1"/>
      <p:bldP spid="235869" grpId="1" animBg="1"/>
      <p:bldP spid="235870" grpId="0" animBg="1"/>
      <p:bldP spid="235870" grpId="1" animBg="1"/>
      <p:bldP spid="23587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2jet and 3jet mass distributions</a:t>
            </a:r>
          </a:p>
        </p:txBody>
      </p:sp>
      <p:pic>
        <p:nvPicPr>
          <p:cNvPr id="237571" name="Picture 3" descr="tfmass-jpm_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2540568"/>
            <a:ext cx="6731000" cy="32385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473075" y="1291206"/>
            <a:ext cx="8229600" cy="113823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en-US">
                <a:latin typeface="Arial" charset="0"/>
              </a:rPr>
              <a:t>If you looked only at top events (no background), selected only those in which jets are matched to partons, and plotted the 2-jet and 3-jet invariant mass distributions using the correct jet permutation (assuming you know their identities), this is what you would get: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2799" y="3335866"/>
            <a:ext cx="38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03532" y="3273398"/>
            <a:ext cx="51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16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2jet and 3jet mass distributions</a:t>
            </a:r>
          </a:p>
        </p:txBody>
      </p:sp>
      <p:pic>
        <p:nvPicPr>
          <p:cNvPr id="238595" name="Picture 3" descr="tfmass-jpm_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6500" y="2328902"/>
            <a:ext cx="6731000" cy="323850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8596" name="Rectangle 4"/>
          <p:cNvSpPr>
            <a:spLocks noChangeArrowheads="1"/>
          </p:cNvSpPr>
          <p:nvPr/>
        </p:nvSpPr>
        <p:spPr bwMode="auto">
          <a:xfrm>
            <a:off x="473075" y="1079540"/>
            <a:ext cx="8229600" cy="9112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en-US" dirty="0">
                <a:latin typeface="Arial" charset="0"/>
              </a:rPr>
              <a:t>But of course, you </a:t>
            </a:r>
            <a:r>
              <a:rPr lang="en-US" dirty="0" smtClean="0">
                <a:latin typeface="Arial" charset="0"/>
              </a:rPr>
              <a:t>don</a:t>
            </a:r>
            <a:r>
              <a:rPr lang="en-US" dirty="0" smtClean="0">
                <a:latin typeface="Arial" charset="0"/>
              </a:rPr>
              <a:t>’</a:t>
            </a:r>
            <a:r>
              <a:rPr lang="en-US" dirty="0" smtClean="0">
                <a:latin typeface="Arial" charset="0"/>
              </a:rPr>
              <a:t>t </a:t>
            </a:r>
            <a:r>
              <a:rPr lang="en-US" dirty="0">
                <a:latin typeface="Arial" charset="0"/>
              </a:rPr>
              <a:t>know the correct permutation, so you would calculate the invariant mass for all possibilities and end up with the following distributions:</a:t>
            </a: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473075" y="5708690"/>
            <a:ext cx="8229600" cy="8350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 typeface="Arial" charset="0"/>
              <a:buChar char="–"/>
            </a:pPr>
            <a:r>
              <a:rPr lang="en-US">
                <a:latin typeface="Arial" charset="0"/>
              </a:rPr>
              <a:t>So even if you can eliminate background events completely, making a precise measurement of the top quark properties is still very challenging.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03532" y="3273398"/>
            <a:ext cx="51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2799" y="3335866"/>
            <a:ext cx="38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and D0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5519867" cy="121099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Tevatron proton</a:t>
            </a:r>
            <a:r>
              <a:rPr lang="en-US" dirty="0"/>
              <a:t>-antiproton </a:t>
            </a:r>
            <a:r>
              <a:rPr lang="en-US" dirty="0" smtClean="0"/>
              <a:t>collisions 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I: operating 1992-</a:t>
            </a:r>
            <a:r>
              <a:rPr lang="en-US" dirty="0" smtClean="0"/>
              <a:t>1996 at 1.8 TeV</a:t>
            </a:r>
            <a:endParaRPr lang="en-US" dirty="0"/>
          </a:p>
          <a:p>
            <a:pPr lvl="1"/>
            <a:r>
              <a:rPr lang="en-US" dirty="0" smtClean="0"/>
              <a:t>Run </a:t>
            </a:r>
            <a:r>
              <a:rPr lang="en-US" dirty="0"/>
              <a:t>II: operating 2001-</a:t>
            </a:r>
            <a:r>
              <a:rPr lang="en-US" dirty="0" smtClean="0"/>
              <a:t>2011 at 1.96 TeV</a:t>
            </a:r>
            <a:endParaRPr lang="en-US" dirty="0"/>
          </a:p>
        </p:txBody>
      </p:sp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37" y="2408895"/>
            <a:ext cx="6000764" cy="28503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 descr="cdfdetope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431" y="687602"/>
            <a:ext cx="3153829" cy="2365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39" y="4241600"/>
            <a:ext cx="1900395" cy="2364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450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3159" y="44451"/>
            <a:ext cx="7312269" cy="720724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dirty="0" smtClean="0">
                <a:cs typeface="+mj-cs"/>
              </a:rPr>
              <a:t>The Higgs </a:t>
            </a:r>
            <a:r>
              <a:rPr lang="en-GB" dirty="0" smtClean="0">
                <a:cs typeface="+mj-cs"/>
              </a:rPr>
              <a:t>mechanism</a:t>
            </a:r>
            <a:endParaRPr lang="en-GB" dirty="0" smtClean="0">
              <a:cs typeface="+mj-cs"/>
            </a:endParaRPr>
          </a:p>
        </p:txBody>
      </p:sp>
      <p:sp>
        <p:nvSpPr>
          <p:cNvPr id="829444" name="Text Box 4"/>
          <p:cNvSpPr txBox="1">
            <a:spLocks noChangeArrowheads="1"/>
          </p:cNvSpPr>
          <p:nvPr/>
        </p:nvSpPr>
        <p:spPr bwMode="auto">
          <a:xfrm>
            <a:off x="208102" y="1117357"/>
            <a:ext cx="8740079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As it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stands there is a small problem; this only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works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for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massless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gauge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bosons.   Introducing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masses in any naïve way violates the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underlying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gauge symmetry. </a:t>
            </a:r>
          </a:p>
        </p:txBody>
      </p:sp>
      <p:sp>
        <p:nvSpPr>
          <p:cNvPr id="829445" name="Text Box 5"/>
          <p:cNvSpPr txBox="1">
            <a:spLocks noChangeArrowheads="1"/>
          </p:cNvSpPr>
          <p:nvPr/>
        </p:nvSpPr>
        <p:spPr bwMode="auto">
          <a:xfrm>
            <a:off x="208102" y="1884364"/>
            <a:ext cx="770946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The Higgs mechanism provides a way of giving the gauge bosons mass</a:t>
            </a:r>
          </a:p>
        </p:txBody>
      </p:sp>
      <p:sp>
        <p:nvSpPr>
          <p:cNvPr id="829446" name="Text Box 6"/>
          <p:cNvSpPr txBox="1">
            <a:spLocks noChangeArrowheads="1"/>
          </p:cNvSpPr>
          <p:nvPr/>
        </p:nvSpPr>
        <p:spPr bwMode="auto">
          <a:xfrm>
            <a:off x="208102" y="2358091"/>
            <a:ext cx="8662708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Here we motivate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the main idea behind the Higgs mechanism (however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not possible to give a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rigourous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treatment outside of QFT). So resort to analogy:</a:t>
            </a:r>
          </a:p>
        </p:txBody>
      </p:sp>
      <p:pic>
        <p:nvPicPr>
          <p:cNvPr id="829447" name="Picture 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315" y="4373035"/>
            <a:ext cx="302015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29448" name="Text Box 8"/>
          <p:cNvSpPr txBox="1">
            <a:spLocks noChangeArrowheads="1"/>
          </p:cNvSpPr>
          <p:nvPr/>
        </p:nvSpPr>
        <p:spPr bwMode="auto">
          <a:xfrm>
            <a:off x="451339" y="3336398"/>
            <a:ext cx="1092890" cy="371513"/>
          </a:xfrm>
          <a:prstGeom prst="rect">
            <a:avLst/>
          </a:prstGeom>
          <a:solidFill>
            <a:srgbClr val="FFFFCC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cs typeface="+mn-cs"/>
              </a:rPr>
              <a:t>Analogy:</a:t>
            </a:r>
          </a:p>
        </p:txBody>
      </p:sp>
      <p:sp>
        <p:nvSpPr>
          <p:cNvPr id="829449" name="Text Box 9"/>
          <p:cNvSpPr txBox="1">
            <a:spLocks noChangeArrowheads="1"/>
          </p:cNvSpPr>
          <p:nvPr/>
        </p:nvSpPr>
        <p:spPr bwMode="auto">
          <a:xfrm>
            <a:off x="533400" y="3725334"/>
            <a:ext cx="8414781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§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Consider Electromagnetic Radiation propagating through a plasma</a:t>
            </a:r>
          </a:p>
          <a:p>
            <a:pPr>
              <a:buClr>
                <a:srgbClr val="FF0000"/>
              </a:buClr>
              <a:buFont typeface="Wingdings" charset="0"/>
              <a:buChar char="§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Because the plasma acts as a polarisable medium obtain </a:t>
            </a:r>
            <a:r>
              <a:rPr lang="ja-JP" altLang="en-GB" dirty="0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dispersion relation</a:t>
            </a:r>
            <a:r>
              <a:rPr lang="ja-JP" altLang="en-GB" dirty="0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endParaRPr lang="en-GB" dirty="0" smtClean="0">
              <a:solidFill>
                <a:schemeClr val="accent2"/>
              </a:solidFill>
              <a:cs typeface="+mn-cs"/>
            </a:endParaRP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endParaRPr lang="en-GB" dirty="0" smtClean="0">
              <a:solidFill>
                <a:schemeClr val="accent2"/>
              </a:solidFill>
              <a:cs typeface="+mn-cs"/>
            </a:endParaRPr>
          </a:p>
        </p:txBody>
      </p:sp>
      <p:sp>
        <p:nvSpPr>
          <p:cNvPr id="829450" name="Text Box 10"/>
          <p:cNvSpPr txBox="1">
            <a:spLocks noChangeArrowheads="1"/>
          </p:cNvSpPr>
          <p:nvPr/>
        </p:nvSpPr>
        <p:spPr bwMode="auto">
          <a:xfrm>
            <a:off x="6337789" y="4373035"/>
            <a:ext cx="2305824" cy="833178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cs typeface="+mn-cs"/>
              </a:rPr>
              <a:t>n</a:t>
            </a:r>
            <a:r>
              <a:rPr lang="en-GB" sz="1600" smtClean="0">
                <a:solidFill>
                  <a:schemeClr val="accent2"/>
                </a:solidFill>
                <a:cs typeface="+mn-cs"/>
              </a:rPr>
              <a:t>   = refractive index</a:t>
            </a:r>
          </a:p>
          <a:p>
            <a:pPr>
              <a:defRPr/>
            </a:pPr>
            <a:r>
              <a:rPr lang="en-GB" sz="1600" smtClean="0">
                <a:latin typeface="Symbol" charset="0"/>
                <a:cs typeface="+mn-cs"/>
              </a:rPr>
              <a:t>w</a:t>
            </a:r>
            <a:r>
              <a:rPr lang="en-GB" sz="160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z="140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z="1600" smtClean="0">
                <a:solidFill>
                  <a:schemeClr val="accent2"/>
                </a:solidFill>
                <a:cs typeface="+mn-cs"/>
              </a:rPr>
              <a:t> = angular frequency</a:t>
            </a:r>
          </a:p>
          <a:p>
            <a:pPr>
              <a:defRPr/>
            </a:pPr>
            <a:r>
              <a:rPr lang="en-GB" sz="1600" smtClean="0">
                <a:latin typeface="Symbol" charset="0"/>
                <a:cs typeface="+mn-cs"/>
              </a:rPr>
              <a:t>w</a:t>
            </a:r>
            <a:r>
              <a:rPr lang="en-GB" sz="1600" baseline="-25000" smtClean="0">
                <a:cs typeface="+mn-cs"/>
              </a:rPr>
              <a:t>p </a:t>
            </a:r>
            <a:r>
              <a:rPr lang="en-GB" sz="1600" baseline="-2500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z="1600" smtClean="0">
                <a:solidFill>
                  <a:schemeClr val="accent2"/>
                </a:solidFill>
                <a:cs typeface="+mn-cs"/>
              </a:rPr>
              <a:t>= plasma frequency</a:t>
            </a:r>
          </a:p>
        </p:txBody>
      </p:sp>
      <p:sp>
        <p:nvSpPr>
          <p:cNvPr id="829451" name="Text Box 11"/>
          <p:cNvSpPr txBox="1">
            <a:spLocks noChangeArrowheads="1"/>
          </p:cNvSpPr>
          <p:nvPr/>
        </p:nvSpPr>
        <p:spPr bwMode="auto">
          <a:xfrm>
            <a:off x="716574" y="4546072"/>
            <a:ext cx="147703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cs typeface="+mn-cs"/>
              </a:rPr>
              <a:t>From IB EM:</a:t>
            </a:r>
          </a:p>
        </p:txBody>
      </p:sp>
      <p:sp>
        <p:nvSpPr>
          <p:cNvPr id="829452" name="Text Box 12"/>
          <p:cNvSpPr txBox="1">
            <a:spLocks noChangeArrowheads="1"/>
          </p:cNvSpPr>
          <p:nvPr/>
        </p:nvSpPr>
        <p:spPr bwMode="auto">
          <a:xfrm>
            <a:off x="520212" y="5265209"/>
            <a:ext cx="820959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§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Because of interactions with the plasma, wave-groups only propagate if they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have frequency/energy greater than some minimum value</a:t>
            </a:r>
            <a:endParaRPr lang="en-GB" sz="2400" b="0" i="1" smtClean="0">
              <a:latin typeface="Palatino" charset="0"/>
              <a:cs typeface="+mn-cs"/>
            </a:endParaRPr>
          </a:p>
        </p:txBody>
      </p:sp>
      <p:pic>
        <p:nvPicPr>
          <p:cNvPr id="829453" name="Picture 1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316" y="5913721"/>
            <a:ext cx="1563566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29454" name="Picture 14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977" y="6001810"/>
            <a:ext cx="1482969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29455" name="Text Box 15"/>
          <p:cNvSpPr txBox="1">
            <a:spLocks noChangeArrowheads="1"/>
          </p:cNvSpPr>
          <p:nvPr/>
        </p:nvSpPr>
        <p:spPr bwMode="auto">
          <a:xfrm>
            <a:off x="524608" y="6212947"/>
            <a:ext cx="623469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§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Above this energy waves propagate with a group velocity</a:t>
            </a:r>
          </a:p>
        </p:txBody>
      </p:sp>
    </p:spTree>
    <p:extLst>
      <p:ext uri="{BB962C8B-B14F-4D97-AF65-F5344CB8AC3E}">
        <p14:creationId xmlns:p14="http://schemas.microsoft.com/office/powerpoint/2010/main" val="57758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and D0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8673696" cy="121099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Silicon detectors</a:t>
            </a:r>
          </a:p>
          <a:p>
            <a:r>
              <a:rPr lang="en-US" dirty="0" smtClean="0"/>
              <a:t>Drift chamber (CDF), fiber tracker (D0)</a:t>
            </a:r>
          </a:p>
          <a:p>
            <a:r>
              <a:rPr lang="en-US" dirty="0" smtClean="0"/>
              <a:t>Electromagnetic and </a:t>
            </a:r>
            <a:r>
              <a:rPr lang="en-US" dirty="0" err="1" smtClean="0"/>
              <a:t>hadronic</a:t>
            </a:r>
            <a:r>
              <a:rPr lang="en-US" dirty="0" smtClean="0"/>
              <a:t> calorimeters</a:t>
            </a:r>
          </a:p>
          <a:p>
            <a:r>
              <a:rPr lang="en-US" dirty="0" smtClean="0"/>
              <a:t>Muon system</a:t>
            </a:r>
          </a:p>
        </p:txBody>
      </p:sp>
      <p:pic>
        <p:nvPicPr>
          <p:cNvPr id="5" name="Picture 4" descr="Dze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272" y="3196178"/>
            <a:ext cx="4615568" cy="3608422"/>
          </a:xfrm>
          <a:prstGeom prst="rect">
            <a:avLst/>
          </a:prstGeom>
        </p:spPr>
      </p:pic>
      <p:pic>
        <p:nvPicPr>
          <p:cNvPr id="9" name="Picture 8" descr="Detector3DV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5" y="3607895"/>
            <a:ext cx="4321855" cy="3250105"/>
          </a:xfrm>
          <a:prstGeom prst="rect">
            <a:avLst/>
          </a:prstGeom>
        </p:spPr>
      </p:pic>
      <p:pic>
        <p:nvPicPr>
          <p:cNvPr id="10" name="Picture 9" descr="CDF-detector_drawing_big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5" y="2444610"/>
            <a:ext cx="1498041" cy="1180484"/>
          </a:xfrm>
          <a:prstGeom prst="rect">
            <a:avLst/>
          </a:prstGeom>
        </p:spPr>
      </p:pic>
      <p:pic>
        <p:nvPicPr>
          <p:cNvPr id="11" name="Picture 10" descr="D0run1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692" y="1873362"/>
            <a:ext cx="1695293" cy="15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8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5" y="1084845"/>
            <a:ext cx="4453510" cy="56884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Interesting particles decay </a:t>
            </a:r>
            <a:r>
              <a:rPr lang="en-US" dirty="0" smtClean="0"/>
              <a:t>into final </a:t>
            </a:r>
            <a:r>
              <a:rPr lang="en-US" dirty="0"/>
              <a:t>states with b </a:t>
            </a:r>
            <a:r>
              <a:rPr lang="en-US" dirty="0" smtClean="0"/>
              <a:t>quarks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H → bb, t → </a:t>
            </a:r>
            <a:r>
              <a:rPr lang="en-US" dirty="0" err="1" smtClean="0"/>
              <a:t>Wb</a:t>
            </a:r>
            <a:endParaRPr lang="en-US" dirty="0" smtClean="0"/>
          </a:p>
          <a:p>
            <a:pPr lvl="1"/>
            <a:r>
              <a:rPr lang="en-US" dirty="0" smtClean="0"/>
              <a:t>Need </a:t>
            </a:r>
            <a:r>
              <a:rPr lang="en-US" dirty="0"/>
              <a:t>powerful “b-tagging</a:t>
            </a:r>
            <a:r>
              <a:rPr lang="en-US" dirty="0" smtClean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Approach I: B hadrons are </a:t>
            </a:r>
            <a:r>
              <a:rPr lang="en-US" dirty="0" smtClean="0"/>
              <a:t>massive and </a:t>
            </a:r>
            <a:r>
              <a:rPr lang="en-US" dirty="0"/>
              <a:t>“long-lived” (</a:t>
            </a:r>
            <a:r>
              <a:rPr lang="en-US" dirty="0" err="1"/>
              <a:t>cτ</a:t>
            </a:r>
            <a:r>
              <a:rPr lang="en-US" dirty="0"/>
              <a:t> of B</a:t>
            </a:r>
            <a:r>
              <a:rPr lang="en-US" baseline="30000" dirty="0" smtClean="0"/>
              <a:t>±</a:t>
            </a:r>
            <a:r>
              <a:rPr lang="en-US" dirty="0" smtClean="0"/>
              <a:t> = </a:t>
            </a:r>
            <a:r>
              <a:rPr lang="en-US" dirty="0"/>
              <a:t>491 </a:t>
            </a:r>
            <a:r>
              <a:rPr lang="en-US" dirty="0" err="1"/>
              <a:t>μm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Tracks with large impact parameter</a:t>
            </a:r>
          </a:p>
          <a:p>
            <a:pPr lvl="1"/>
            <a:r>
              <a:rPr lang="en-US" dirty="0"/>
              <a:t>Displaced secondary vertex </a:t>
            </a:r>
            <a:r>
              <a:rPr lang="en-US" dirty="0" smtClean="0"/>
              <a:t>with large </a:t>
            </a:r>
            <a:r>
              <a:rPr lang="en-US" dirty="0"/>
              <a:t>“vertex mass” (invariant </a:t>
            </a:r>
            <a:r>
              <a:rPr lang="en-US" dirty="0" smtClean="0"/>
              <a:t>mass of </a:t>
            </a:r>
            <a:r>
              <a:rPr lang="en-US" dirty="0"/>
              <a:t>all charged particles in vertex)</a:t>
            </a:r>
          </a:p>
          <a:p>
            <a:endParaRPr lang="en-US" dirty="0" smtClean="0"/>
          </a:p>
          <a:p>
            <a:r>
              <a:rPr lang="en-US" dirty="0" smtClean="0"/>
              <a:t>Approach </a:t>
            </a:r>
            <a:r>
              <a:rPr lang="en-US" dirty="0"/>
              <a:t>II: </a:t>
            </a:r>
            <a:r>
              <a:rPr lang="en-US" dirty="0" err="1"/>
              <a:t>Semileptonic</a:t>
            </a:r>
            <a:r>
              <a:rPr lang="en-US" dirty="0"/>
              <a:t> </a:t>
            </a:r>
            <a:r>
              <a:rPr lang="en-US" dirty="0" smtClean="0"/>
              <a:t>decays B </a:t>
            </a:r>
            <a:r>
              <a:rPr lang="en-US" dirty="0"/>
              <a:t>→ </a:t>
            </a:r>
            <a:r>
              <a:rPr lang="en-US" dirty="0" err="1"/>
              <a:t>lνX</a:t>
            </a:r>
            <a:r>
              <a:rPr lang="en-US" dirty="0"/>
              <a:t>: jets with soft leptons</a:t>
            </a:r>
          </a:p>
        </p:txBody>
      </p:sp>
      <p:pic>
        <p:nvPicPr>
          <p:cNvPr id="4" name="Picture 3" descr="b_tagging_graph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74" y="1563122"/>
            <a:ext cx="4425926" cy="491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B-tagging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3602251" cy="545830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 Example: “double-tag</a:t>
            </a:r>
            <a:r>
              <a:rPr lang="en-US" dirty="0" smtClean="0"/>
              <a:t>” event </a:t>
            </a:r>
            <a:r>
              <a:rPr lang="en-US" dirty="0"/>
              <a:t>at CDF</a:t>
            </a:r>
          </a:p>
          <a:p>
            <a:pPr lvl="1"/>
            <a:r>
              <a:rPr lang="en-US" dirty="0"/>
              <a:t>Lepton (here: μ)</a:t>
            </a:r>
          </a:p>
          <a:p>
            <a:pPr lvl="1"/>
            <a:r>
              <a:rPr lang="en-US" dirty="0"/>
              <a:t>Neutrino (MET)</a:t>
            </a:r>
          </a:p>
          <a:p>
            <a:pPr lvl="1"/>
            <a:r>
              <a:rPr lang="en-US" dirty="0"/>
              <a:t>Quarks (4 jets, 2 b-tagged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Key detector </a:t>
            </a:r>
            <a:r>
              <a:rPr lang="en-US" dirty="0" smtClean="0"/>
              <a:t>component: vertex </a:t>
            </a:r>
            <a:r>
              <a:rPr lang="en-US" dirty="0"/>
              <a:t>detector</a:t>
            </a:r>
          </a:p>
          <a:p>
            <a:pPr lvl="1"/>
            <a:r>
              <a:rPr lang="en-US" dirty="0"/>
              <a:t>Tevatron: silicon </a:t>
            </a:r>
            <a:r>
              <a:rPr lang="en-US" dirty="0" smtClean="0"/>
              <a:t>strip detector</a:t>
            </a:r>
            <a:endParaRPr lang="en-US" dirty="0"/>
          </a:p>
          <a:p>
            <a:pPr lvl="1"/>
            <a:r>
              <a:rPr lang="en-US" dirty="0"/>
              <a:t>LHC: silicon pixel detector</a:t>
            </a:r>
          </a:p>
        </p:txBody>
      </p:sp>
      <p:pic>
        <p:nvPicPr>
          <p:cNvPr id="4" name="Picture 3" descr="muonEven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829629"/>
            <a:ext cx="3300299" cy="36204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9017">
            <a:off x="5846052" y="252324"/>
            <a:ext cx="3092208" cy="23191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018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 descr="quarkmas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273988"/>
            <a:ext cx="4643437" cy="515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971" name="AutoShape 3"/>
          <p:cNvSpPr>
            <a:spLocks noChangeArrowheads="1"/>
          </p:cNvSpPr>
          <p:nvPr/>
        </p:nvSpPr>
        <p:spPr bwMode="auto">
          <a:xfrm>
            <a:off x="4799013" y="2691626"/>
            <a:ext cx="182562" cy="1035050"/>
          </a:xfrm>
          <a:prstGeom prst="upDownArrow">
            <a:avLst>
              <a:gd name="adj1" fmla="val 49565"/>
              <a:gd name="adj2" fmla="val 100871"/>
            </a:avLst>
          </a:prstGeom>
          <a:solidFill>
            <a:srgbClr val="FFFF99"/>
          </a:solidFill>
          <a:ln w="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1972" name="Text Box 4"/>
          <p:cNvSpPr txBox="1">
            <a:spLocks noChangeArrowheads="1"/>
          </p:cNvSpPr>
          <p:nvPr/>
        </p:nvSpPr>
        <p:spPr bwMode="auto">
          <a:xfrm>
            <a:off x="4900613" y="3067863"/>
            <a:ext cx="582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400">
                <a:solidFill>
                  <a:srgbClr val="0033CC"/>
                </a:solidFill>
                <a:latin typeface="Arial" charset="0"/>
              </a:rPr>
              <a:t>~35x</a:t>
            </a:r>
          </a:p>
        </p:txBody>
      </p:sp>
      <p:grpSp>
        <p:nvGrpSpPr>
          <p:cNvPr id="211974" name="Group 6"/>
          <p:cNvGrpSpPr>
            <a:grpSpLocks/>
          </p:cNvGrpSpPr>
          <p:nvPr/>
        </p:nvGrpSpPr>
        <p:grpSpPr bwMode="auto">
          <a:xfrm>
            <a:off x="5178425" y="1350188"/>
            <a:ext cx="1306513" cy="5143500"/>
            <a:chOff x="3262" y="618"/>
            <a:chExt cx="823" cy="3240"/>
          </a:xfrm>
        </p:grpSpPr>
        <p:grpSp>
          <p:nvGrpSpPr>
            <p:cNvPr id="211975" name="Group 7"/>
            <p:cNvGrpSpPr>
              <a:grpSpLocks/>
            </p:cNvGrpSpPr>
            <p:nvPr/>
          </p:nvGrpSpPr>
          <p:grpSpPr bwMode="auto">
            <a:xfrm>
              <a:off x="3308" y="618"/>
              <a:ext cx="777" cy="3240"/>
              <a:chOff x="4720" y="678"/>
              <a:chExt cx="777" cy="3240"/>
            </a:xfrm>
          </p:grpSpPr>
          <p:pic>
            <p:nvPicPr>
              <p:cNvPr id="211976" name="Picture 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0" y="678"/>
                <a:ext cx="627" cy="3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11977" name="Picture 9" descr="babar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0" y="3478"/>
                <a:ext cx="325" cy="4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80808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11978" name="Text Box 10"/>
            <p:cNvSpPr txBox="1">
              <a:spLocks noChangeArrowheads="1"/>
            </p:cNvSpPr>
            <p:nvPr/>
          </p:nvSpPr>
          <p:spPr bwMode="auto">
            <a:xfrm>
              <a:off x="3262" y="2957"/>
              <a:ext cx="36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0033CC"/>
                  </a:solidFill>
                  <a:latin typeface="Arial" charset="0"/>
                </a:rPr>
                <a:t>~20x</a:t>
              </a:r>
            </a:p>
          </p:txBody>
        </p:sp>
      </p:grpSp>
      <p:grpSp>
        <p:nvGrpSpPr>
          <p:cNvPr id="211979" name="Group 11"/>
          <p:cNvGrpSpPr>
            <a:grpSpLocks/>
          </p:cNvGrpSpPr>
          <p:nvPr/>
        </p:nvGrpSpPr>
        <p:grpSpPr bwMode="auto">
          <a:xfrm>
            <a:off x="4714875" y="2685276"/>
            <a:ext cx="388938" cy="1046162"/>
            <a:chOff x="2970" y="1471"/>
            <a:chExt cx="245" cy="659"/>
          </a:xfrm>
        </p:grpSpPr>
        <p:sp>
          <p:nvSpPr>
            <p:cNvPr id="211980" name="Line 12"/>
            <p:cNvSpPr>
              <a:spLocks noChangeShapeType="1"/>
            </p:cNvSpPr>
            <p:nvPr/>
          </p:nvSpPr>
          <p:spPr bwMode="auto">
            <a:xfrm>
              <a:off x="2970" y="1471"/>
              <a:ext cx="244" cy="0"/>
            </a:xfrm>
            <a:prstGeom prst="line">
              <a:avLst/>
            </a:prstGeom>
            <a:noFill/>
            <a:ln w="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11981" name="Line 13"/>
            <p:cNvSpPr>
              <a:spLocks noChangeShapeType="1"/>
            </p:cNvSpPr>
            <p:nvPr/>
          </p:nvSpPr>
          <p:spPr bwMode="auto">
            <a:xfrm>
              <a:off x="2971" y="2130"/>
              <a:ext cx="244" cy="0"/>
            </a:xfrm>
            <a:prstGeom prst="line">
              <a:avLst/>
            </a:prstGeom>
            <a:noFill/>
            <a:ln w="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211982" name="Group 14"/>
          <p:cNvGrpSpPr>
            <a:grpSpLocks/>
          </p:cNvGrpSpPr>
          <p:nvPr/>
        </p:nvGrpSpPr>
        <p:grpSpPr bwMode="auto">
          <a:xfrm>
            <a:off x="6545263" y="2032813"/>
            <a:ext cx="2352675" cy="1927225"/>
            <a:chOff x="4123" y="1060"/>
            <a:chExt cx="1482" cy="1214"/>
          </a:xfrm>
        </p:grpSpPr>
        <p:sp>
          <p:nvSpPr>
            <p:cNvPr id="211983" name="Text Box 15"/>
            <p:cNvSpPr txBox="1">
              <a:spLocks noChangeArrowheads="1"/>
            </p:cNvSpPr>
            <p:nvPr/>
          </p:nvSpPr>
          <p:spPr bwMode="auto">
            <a:xfrm>
              <a:off x="4123" y="1060"/>
              <a:ext cx="1482" cy="353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marL="8001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2573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7145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1717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6289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30861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5433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40005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0">
                  <a:latin typeface="Arial" charset="0"/>
                  <a:sym typeface="Webdings" charset="0"/>
                </a:rPr>
                <a:t></a:t>
              </a:r>
              <a:r>
                <a:rPr lang="en-US" sz="1400">
                  <a:latin typeface="Arial" charset="0"/>
                </a:rPr>
                <a:t>Top is most massive of</a:t>
              </a:r>
            </a:p>
            <a:p>
              <a:pPr eaLnBrk="1" hangingPunct="1"/>
              <a:r>
                <a:rPr lang="en-US" sz="1400">
                  <a:latin typeface="Arial" charset="0"/>
                </a:rPr>
                <a:t>   all quarks and leptons</a:t>
              </a:r>
            </a:p>
          </p:txBody>
        </p:sp>
        <p:sp>
          <p:nvSpPr>
            <p:cNvPr id="211984" name="Text Box 16"/>
            <p:cNvSpPr txBox="1">
              <a:spLocks noChangeArrowheads="1"/>
            </p:cNvSpPr>
            <p:nvPr/>
          </p:nvSpPr>
          <p:spPr bwMode="auto">
            <a:xfrm>
              <a:off x="4123" y="1491"/>
              <a:ext cx="1482" cy="353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marL="8001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2573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7145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1717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6289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30861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5433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40005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b="0">
                  <a:latin typeface="Arial" charset="0"/>
                  <a:sym typeface="Webdings" charset="0"/>
                </a:rPr>
                <a:t></a:t>
              </a:r>
              <a:r>
                <a:rPr lang="en-US" sz="1400">
                  <a:latin typeface="Arial" charset="0"/>
                  <a:sym typeface="Webdings" charset="0"/>
                </a:rPr>
                <a:t>Large coupling to the</a:t>
              </a:r>
            </a:p>
            <a:p>
              <a:pPr algn="l" eaLnBrk="1" hangingPunct="1"/>
              <a:r>
                <a:rPr lang="en-US" sz="1400">
                  <a:latin typeface="Arial" charset="0"/>
                  <a:sym typeface="Webdings" charset="0"/>
                </a:rPr>
                <a:t>    Higgs boson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211985" name="Text Box 17"/>
            <p:cNvSpPr txBox="1">
              <a:spLocks noChangeArrowheads="1"/>
            </p:cNvSpPr>
            <p:nvPr/>
          </p:nvSpPr>
          <p:spPr bwMode="auto">
            <a:xfrm>
              <a:off x="4123" y="1921"/>
              <a:ext cx="1482" cy="353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marL="8001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2573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7145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1717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6289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30861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5433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4000500" indent="-342900"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400" b="0">
                  <a:latin typeface="Arial" charset="0"/>
                  <a:sym typeface="Webdings" charset="0"/>
                </a:rPr>
                <a:t></a:t>
              </a:r>
              <a:r>
                <a:rPr lang="en-US" sz="1400">
                  <a:latin typeface="Arial" charset="0"/>
                  <a:sym typeface="Webdings" charset="0"/>
                </a:rPr>
                <a:t>Special role in EW</a:t>
              </a:r>
            </a:p>
            <a:p>
              <a:pPr algn="l" eaLnBrk="1" hangingPunct="1"/>
              <a:r>
                <a:rPr lang="en-US" sz="1400">
                  <a:latin typeface="Arial" charset="0"/>
                  <a:sym typeface="Webdings" charset="0"/>
                </a:rPr>
                <a:t>    symmetry breaking</a:t>
              </a:r>
              <a:endParaRPr lang="en-US" sz="1400">
                <a:latin typeface="Arial" charset="0"/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>
            <a:normAutofit/>
          </a:bodyPr>
          <a:lstStyle/>
          <a:p>
            <a:r>
              <a:rPr lang="en-US" dirty="0" smtClean="0"/>
              <a:t>Top  quark mass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quark mass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20"/>
          <a:stretch>
            <a:fillRect/>
          </a:stretch>
        </p:blipFill>
        <p:spPr bwMode="auto">
          <a:xfrm>
            <a:off x="6013450" y="3505200"/>
            <a:ext cx="1897063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47775" y="1465263"/>
          <a:ext cx="1484313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5" name="Equation" r:id="rId4" imgW="901440" imgH="660240" progId="Equation.3">
                  <p:embed/>
                </p:oleObj>
              </mc:Choice>
              <mc:Fallback>
                <p:oleObj name="Equation" r:id="rId4" imgW="90144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1465263"/>
                        <a:ext cx="1484313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231900" y="2670175"/>
          <a:ext cx="257968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6" name="Equation" r:id="rId6" imgW="1549080" imgH="457200" progId="Equation.3">
                  <p:embed/>
                </p:oleObj>
              </mc:Choice>
              <mc:Fallback>
                <p:oleObj name="Equation" r:id="rId6" imgW="15490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900" y="2670175"/>
                        <a:ext cx="2579688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73075" y="1160463"/>
            <a:ext cx="8229600" cy="379412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US">
                <a:latin typeface="Arial" charset="0"/>
              </a:rPr>
              <a:t>Consider the mass of the W boson: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73075" y="4491038"/>
            <a:ext cx="8229600" cy="140323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US" dirty="0" err="1"/>
              <a:t>m</a:t>
            </a:r>
            <a:r>
              <a:rPr lang="en-US" baseline="-25000" dirty="0" err="1"/>
              <a:t>t</a:t>
            </a:r>
            <a:r>
              <a:rPr lang="en-US" dirty="0"/>
              <a:t> enters </a:t>
            </a:r>
            <a:r>
              <a:rPr lang="en-US" dirty="0" err="1"/>
              <a:t>quadratically</a:t>
            </a:r>
            <a:r>
              <a:rPr lang="en-US" dirty="0"/>
              <a:t> while </a:t>
            </a:r>
            <a:r>
              <a:rPr lang="en-US" dirty="0" err="1"/>
              <a:t>m</a:t>
            </a:r>
            <a:r>
              <a:rPr lang="en-US" baseline="-25000" dirty="0" err="1"/>
              <a:t>h</a:t>
            </a:r>
            <a:r>
              <a:rPr lang="en-US" dirty="0"/>
              <a:t> enters logarithmically, so a precise knowledge of the W and </a:t>
            </a:r>
            <a:r>
              <a:rPr lang="en-US" dirty="0" smtClean="0"/>
              <a:t>top quark masses </a:t>
            </a:r>
            <a:r>
              <a:rPr lang="en-US" dirty="0"/>
              <a:t>will constrain the Higgs </a:t>
            </a:r>
            <a:r>
              <a:rPr lang="en-US" dirty="0" smtClean="0"/>
              <a:t>mass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US" dirty="0" smtClean="0"/>
              <a:t>Mass </a:t>
            </a:r>
            <a:r>
              <a:rPr lang="en-US" dirty="0"/>
              <a:t>near the electroweak </a:t>
            </a:r>
            <a:r>
              <a:rPr lang="en-US" dirty="0" smtClean="0"/>
              <a:t>symmetry breaking </a:t>
            </a:r>
            <a:r>
              <a:rPr lang="en-US" dirty="0"/>
              <a:t>scale, has “natural” </a:t>
            </a:r>
            <a:r>
              <a:rPr lang="en-US" dirty="0" smtClean="0"/>
              <a:t> Yukawa </a:t>
            </a:r>
            <a:r>
              <a:rPr lang="en-US" dirty="0" smtClean="0"/>
              <a:t>coupling</a:t>
            </a:r>
            <a:r>
              <a:rPr lang="en-US" dirty="0"/>
              <a:t>: </a:t>
            </a:r>
            <a:r>
              <a:rPr lang="en-US" dirty="0" err="1"/>
              <a:t>λ</a:t>
            </a:r>
            <a:r>
              <a:rPr lang="en-US" baseline="-25000" dirty="0" err="1"/>
              <a:t>t</a:t>
            </a:r>
            <a:r>
              <a:rPr lang="en-US" dirty="0"/>
              <a:t>= </a:t>
            </a:r>
            <a:r>
              <a:rPr lang="en-US" dirty="0" err="1"/>
              <a:t>sqrt</a:t>
            </a:r>
            <a:r>
              <a:rPr lang="en-US" dirty="0"/>
              <a:t>(2)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top</a:t>
            </a:r>
            <a:r>
              <a:rPr lang="en-US" dirty="0" smtClean="0"/>
              <a:t>/</a:t>
            </a:r>
            <a:r>
              <a:rPr lang="en-US" dirty="0"/>
              <a:t>v ~1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687638" y="2146300"/>
            <a:ext cx="1123950" cy="396875"/>
            <a:chOff x="2372" y="1515"/>
            <a:chExt cx="708" cy="250"/>
          </a:xfrm>
        </p:grpSpPr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372" y="1515"/>
              <a:ext cx="7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b="0" dirty="0">
                  <a:solidFill>
                    <a:srgbClr val="FF3300"/>
                  </a:solidFill>
                  <a:latin typeface="Times New Roman" charset="0"/>
                </a:rPr>
                <a:t>(1</a:t>
              </a:r>
              <a:r>
                <a:rPr lang="en-US" sz="2000" b="0" dirty="0" smtClean="0">
                  <a:solidFill>
                    <a:srgbClr val="FF3300"/>
                  </a:solidFill>
                  <a:latin typeface="Times New Roman" charset="0"/>
                </a:rPr>
                <a:t>+Δ</a:t>
              </a:r>
              <a:r>
                <a:rPr lang="en-US" sz="2000" b="0" i="1" dirty="0" smtClean="0">
                  <a:solidFill>
                    <a:srgbClr val="FF3300"/>
                  </a:solidFill>
                  <a:latin typeface="Times New Roman" charset="0"/>
                  <a:sym typeface="Symbol" charset="0"/>
                </a:rPr>
                <a:t>r</a:t>
              </a:r>
              <a:r>
                <a:rPr lang="en-US" sz="2000" b="0" dirty="0">
                  <a:solidFill>
                    <a:srgbClr val="FF3300"/>
                  </a:solidFill>
                  <a:latin typeface="Times New Roman" charset="0"/>
                  <a:sym typeface="Symbol" charset="0"/>
                </a:rPr>
                <a:t>)</a:t>
              </a: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372" y="1539"/>
              <a:ext cx="52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1233488" y="3589338"/>
          <a:ext cx="379412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17" name="Equation" r:id="rId8" imgW="2158920" imgH="457200" progId="Equation.3">
                  <p:embed/>
                </p:oleObj>
              </mc:Choice>
              <mc:Fallback>
                <p:oleObj name="Equation" r:id="rId8" imgW="21589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3589338"/>
                        <a:ext cx="379412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40"/>
          <a:stretch>
            <a:fillRect/>
          </a:stretch>
        </p:blipFill>
        <p:spPr bwMode="auto">
          <a:xfrm>
            <a:off x="4875213" y="2443163"/>
            <a:ext cx="182245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4191000" y="2897188"/>
            <a:ext cx="608013" cy="303212"/>
          </a:xfrm>
          <a:prstGeom prst="leftArrow">
            <a:avLst>
              <a:gd name="adj1" fmla="val 50000"/>
              <a:gd name="adj2" fmla="val 50131"/>
            </a:avLst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>
            <a:off x="5330825" y="3856038"/>
            <a:ext cx="608013" cy="303212"/>
          </a:xfrm>
          <a:prstGeom prst="leftArrow">
            <a:avLst>
              <a:gd name="adj1" fmla="val 50000"/>
              <a:gd name="adj2" fmla="val 50131"/>
            </a:avLst>
          </a:prstGeom>
          <a:solidFill>
            <a:srgbClr val="00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>
            <a:off x="3736975" y="2290763"/>
            <a:ext cx="303213" cy="150812"/>
          </a:xfrm>
          <a:prstGeom prst="leftArrow">
            <a:avLst>
              <a:gd name="adj1" fmla="val 50000"/>
              <a:gd name="adj2" fmla="val 50263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4097338" y="2171700"/>
            <a:ext cx="2251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600">
                <a:solidFill>
                  <a:srgbClr val="FF3300"/>
                </a:solidFill>
                <a:latin typeface="Arial" charset="0"/>
              </a:rPr>
              <a:t>Radiative corrections</a:t>
            </a:r>
          </a:p>
        </p:txBody>
      </p:sp>
    </p:spTree>
    <p:extLst>
      <p:ext uri="{BB962C8B-B14F-4D97-AF65-F5344CB8AC3E}">
        <p14:creationId xmlns:p14="http://schemas.microsoft.com/office/powerpoint/2010/main" val="820819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quark mass</a:t>
            </a:r>
            <a:endParaRPr lang="en-US" dirty="0"/>
          </a:p>
        </p:txBody>
      </p:sp>
      <p:pic>
        <p:nvPicPr>
          <p:cNvPr id="4" name="Picture 3" descr="LHC_topmass_aug20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34" y="1003431"/>
            <a:ext cx="5927456" cy="577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31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top mass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Long-standing discussion </a:t>
            </a:r>
            <a:r>
              <a:rPr lang="en-US" dirty="0" smtClean="0"/>
              <a:t>between experimentalists and theorists</a:t>
            </a:r>
            <a:r>
              <a:rPr lang="en-US" dirty="0"/>
              <a:t>: which top mass is measured?</a:t>
            </a:r>
          </a:p>
          <a:p>
            <a:endParaRPr lang="en-US" dirty="0" smtClean="0"/>
          </a:p>
          <a:p>
            <a:r>
              <a:rPr lang="en-US" dirty="0" smtClean="0"/>
              <a:t>Theory</a:t>
            </a:r>
            <a:r>
              <a:rPr lang="en-US" dirty="0"/>
              <a:t>: different mass definitions </a:t>
            </a:r>
            <a:r>
              <a:rPr lang="en-US" dirty="0" smtClean="0"/>
              <a:t>available</a:t>
            </a:r>
          </a:p>
          <a:p>
            <a:pPr lvl="1"/>
            <a:r>
              <a:rPr lang="en-US" dirty="0" smtClean="0"/>
              <a:t>Pole </a:t>
            </a:r>
            <a:r>
              <a:rPr lang="en-US" dirty="0"/>
              <a:t>mass: pole of propagator → top is colored object: </a:t>
            </a:r>
            <a:r>
              <a:rPr lang="en-US" dirty="0" smtClean="0"/>
              <a:t>not well defined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Running </a:t>
            </a:r>
            <a:r>
              <a:rPr lang="en-US" dirty="0"/>
              <a:t>mass (well defined in a given </a:t>
            </a:r>
            <a:r>
              <a:rPr lang="en-US" dirty="0" smtClean="0"/>
              <a:t>renormalization scheme, e.g</a:t>
            </a:r>
            <a:r>
              <a:rPr lang="en-US" dirty="0"/>
              <a:t>. </a:t>
            </a:r>
            <a:r>
              <a:rPr lang="en-US" dirty="0" err="1"/>
              <a:t>MSbar</a:t>
            </a:r>
            <a:r>
              <a:rPr lang="en-US" dirty="0"/>
              <a:t> in lowest order)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Experimental </a:t>
            </a:r>
            <a:r>
              <a:rPr lang="en-US" dirty="0"/>
              <a:t>methods: use mass parameter in </a:t>
            </a:r>
            <a:r>
              <a:rPr lang="en-US" dirty="0" smtClean="0"/>
              <a:t>MC generator </a:t>
            </a:r>
            <a:r>
              <a:rPr lang="en-US" dirty="0"/>
              <a:t>→ “almost” pole mass (e.g. </a:t>
            </a:r>
            <a:r>
              <a:rPr lang="en-US" dirty="0" err="1"/>
              <a:t>Pythia</a:t>
            </a:r>
            <a:r>
              <a:rPr lang="en-US" dirty="0"/>
              <a:t> = </a:t>
            </a:r>
            <a:r>
              <a:rPr lang="en-US" dirty="0" smtClean="0"/>
              <a:t>NLO     generator</a:t>
            </a:r>
            <a:r>
              <a:rPr lang="en-US" dirty="0"/>
              <a:t>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295725"/>
              </p:ext>
            </p:extLst>
          </p:nvPr>
        </p:nvGraphicFramePr>
        <p:xfrm>
          <a:off x="3791776" y="2807930"/>
          <a:ext cx="1752015" cy="76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4" name="Equation" r:id="rId3" imgW="990600" imgH="431800" progId="Equation.3">
                  <p:embed/>
                </p:oleObj>
              </mc:Choice>
              <mc:Fallback>
                <p:oleObj name="Equation" r:id="rId3" imgW="990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1776" y="2807930"/>
                        <a:ext cx="1752015" cy="7636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8669109"/>
              </p:ext>
            </p:extLst>
          </p:nvPr>
        </p:nvGraphicFramePr>
        <p:xfrm>
          <a:off x="3186751" y="4328454"/>
          <a:ext cx="2726478" cy="75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5" name="Equation" r:id="rId5" imgW="1549400" imgH="431800" progId="Equation.3">
                  <p:embed/>
                </p:oleObj>
              </mc:Choice>
              <mc:Fallback>
                <p:oleObj name="Equation" r:id="rId5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86751" y="4328454"/>
                        <a:ext cx="2726478" cy="759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6257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structure</a:t>
            </a:r>
            <a:endParaRPr lang="en-US" dirty="0"/>
          </a:p>
        </p:txBody>
      </p: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6623050" y="1095705"/>
            <a:ext cx="2122488" cy="2495550"/>
            <a:chOff x="2259" y="875"/>
            <a:chExt cx="1337" cy="1572"/>
          </a:xfrm>
        </p:grpSpPr>
        <p:pic>
          <p:nvPicPr>
            <p:cNvPr id="5" name="Picture 24" descr="spinr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9" y="993"/>
              <a:ext cx="248" cy="498"/>
            </a:xfrm>
            <a:prstGeom prst="rect">
              <a:avLst/>
            </a:prstGeom>
          </p:spPr>
        </p:pic>
        <p:pic>
          <p:nvPicPr>
            <p:cNvPr id="6" name="Picture 33" descr="spinblu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" y="1858"/>
              <a:ext cx="235" cy="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Line 34"/>
            <p:cNvSpPr>
              <a:spLocks noChangeShapeType="1"/>
            </p:cNvSpPr>
            <p:nvPr/>
          </p:nvSpPr>
          <p:spPr bwMode="auto">
            <a:xfrm flipV="1">
              <a:off x="2731" y="875"/>
              <a:ext cx="0" cy="7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sp>
          <p:nvSpPr>
            <p:cNvPr id="8" name="Line 36"/>
            <p:cNvSpPr>
              <a:spLocks noChangeShapeType="1"/>
            </p:cNvSpPr>
            <p:nvPr/>
          </p:nvSpPr>
          <p:spPr bwMode="auto">
            <a:xfrm rot="10800000" flipV="1">
              <a:off x="2731" y="1700"/>
              <a:ext cx="0" cy="74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pic>
          <p:nvPicPr>
            <p:cNvPr id="9" name="Picture 38" descr="spingree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111" y="823"/>
              <a:ext cx="275" cy="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31" descr="ballr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9" y="1543"/>
              <a:ext cx="236" cy="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Box 39"/>
            <p:cNvSpPr txBox="1">
              <a:spLocks noChangeArrowheads="1"/>
            </p:cNvSpPr>
            <p:nvPr/>
          </p:nvSpPr>
          <p:spPr bwMode="auto">
            <a:xfrm>
              <a:off x="2287" y="1491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i="1">
                  <a:latin typeface="Times New Roman" charset="0"/>
                </a:rPr>
                <a:t>t</a:t>
              </a:r>
            </a:p>
          </p:txBody>
        </p:sp>
        <p:pic>
          <p:nvPicPr>
            <p:cNvPr id="12" name="Picture 29" descr="ballblu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" y="2013"/>
              <a:ext cx="236" cy="234"/>
            </a:xfrm>
            <a:prstGeom prst="rect">
              <a:avLst/>
            </a:prstGeom>
          </p:spPr>
        </p:pic>
        <p:sp>
          <p:nvSpPr>
            <p:cNvPr id="13" name="Text Box 40"/>
            <p:cNvSpPr txBox="1">
              <a:spLocks noChangeArrowheads="1"/>
            </p:cNvSpPr>
            <p:nvPr/>
          </p:nvSpPr>
          <p:spPr bwMode="auto">
            <a:xfrm>
              <a:off x="2622" y="198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i="1">
                  <a:latin typeface="Times New Roman" charset="0"/>
                </a:rPr>
                <a:t>b</a:t>
              </a:r>
            </a:p>
          </p:txBody>
        </p:sp>
        <p:pic>
          <p:nvPicPr>
            <p:cNvPr id="14" name="Picture 32" descr="ballg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" y="1057"/>
              <a:ext cx="236" cy="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41"/>
            <p:cNvSpPr txBox="1">
              <a:spLocks noChangeArrowheads="1"/>
            </p:cNvSpPr>
            <p:nvPr/>
          </p:nvSpPr>
          <p:spPr bwMode="auto">
            <a:xfrm>
              <a:off x="2599" y="1044"/>
              <a:ext cx="2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i="1">
                  <a:latin typeface="Times New Roman" charset="0"/>
                </a:rPr>
                <a:t>W</a:t>
              </a:r>
            </a:p>
          </p:txBody>
        </p:sp>
      </p:grpSp>
      <p:grpSp>
        <p:nvGrpSpPr>
          <p:cNvPr id="16" name="Group 67"/>
          <p:cNvGrpSpPr>
            <a:grpSpLocks/>
          </p:cNvGrpSpPr>
          <p:nvPr/>
        </p:nvGrpSpPr>
        <p:grpSpPr bwMode="auto">
          <a:xfrm>
            <a:off x="4264025" y="1086180"/>
            <a:ext cx="1446213" cy="2555875"/>
            <a:chOff x="3980" y="869"/>
            <a:chExt cx="911" cy="1610"/>
          </a:xfrm>
        </p:grpSpPr>
        <p:pic>
          <p:nvPicPr>
            <p:cNvPr id="17" name="Picture 45" descr="spinr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" y="988"/>
              <a:ext cx="249" cy="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6" descr="spinblu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614" y="1027"/>
              <a:ext cx="236" cy="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Line 47"/>
            <p:cNvSpPr>
              <a:spLocks noChangeShapeType="1"/>
            </p:cNvSpPr>
            <p:nvPr/>
          </p:nvSpPr>
          <p:spPr bwMode="auto">
            <a:xfrm flipV="1">
              <a:off x="4455" y="869"/>
              <a:ext cx="0" cy="7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0" name="Line 48"/>
            <p:cNvSpPr>
              <a:spLocks noChangeShapeType="1"/>
            </p:cNvSpPr>
            <p:nvPr/>
          </p:nvSpPr>
          <p:spPr bwMode="auto">
            <a:xfrm rot="10800000" flipV="1">
              <a:off x="4455" y="1701"/>
              <a:ext cx="0" cy="75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  <p:pic>
          <p:nvPicPr>
            <p:cNvPr id="21" name="Picture 49" descr="spingree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4" y="1780"/>
              <a:ext cx="277" cy="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51" descr="ballr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" y="1539"/>
              <a:ext cx="238" cy="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 Box 52"/>
            <p:cNvSpPr txBox="1">
              <a:spLocks noChangeArrowheads="1"/>
            </p:cNvSpPr>
            <p:nvPr/>
          </p:nvSpPr>
          <p:spPr bwMode="auto">
            <a:xfrm>
              <a:off x="4009" y="1491"/>
              <a:ext cx="169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i="1">
                  <a:latin typeface="Times New Roman" charset="0"/>
                </a:rPr>
                <a:t>t</a:t>
              </a:r>
            </a:p>
          </p:txBody>
        </p:sp>
        <p:pic>
          <p:nvPicPr>
            <p:cNvPr id="24" name="Picture 54" descr="ballblu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" y="1064"/>
              <a:ext cx="23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55"/>
            <p:cNvSpPr txBox="1">
              <a:spLocks noChangeArrowheads="1"/>
            </p:cNvSpPr>
            <p:nvPr/>
          </p:nvSpPr>
          <p:spPr bwMode="auto">
            <a:xfrm>
              <a:off x="4347" y="102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400" i="1">
                  <a:latin typeface="Times New Roman" charset="0"/>
                </a:rPr>
                <a:t>b</a:t>
              </a:r>
            </a:p>
          </p:txBody>
        </p:sp>
        <p:pic>
          <p:nvPicPr>
            <p:cNvPr id="26" name="Picture 57" descr="ballg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" y="2017"/>
              <a:ext cx="238" cy="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 Box 58"/>
            <p:cNvSpPr txBox="1">
              <a:spLocks noChangeArrowheads="1"/>
            </p:cNvSpPr>
            <p:nvPr/>
          </p:nvSpPr>
          <p:spPr bwMode="auto">
            <a:xfrm>
              <a:off x="4328" y="2006"/>
              <a:ext cx="25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1pPr>
              <a:lvl2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algn="ctr" eaLnBrk="0" hangingPunct="0">
                <a:spcBef>
                  <a:spcPct val="20000"/>
                </a:spcBef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algn="ctr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defRPr sz="1200" b="1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2000" i="1">
                  <a:latin typeface="Times New Roman" charset="0"/>
                </a:rPr>
                <a:t>W</a:t>
              </a:r>
            </a:p>
          </p:txBody>
        </p:sp>
      </p:grpSp>
      <p:sp>
        <p:nvSpPr>
          <p:cNvPr id="28" name="Text Box 68"/>
          <p:cNvSpPr txBox="1">
            <a:spLocks noChangeArrowheads="1"/>
          </p:cNvSpPr>
          <p:nvPr/>
        </p:nvSpPr>
        <p:spPr bwMode="auto">
          <a:xfrm>
            <a:off x="4090988" y="2961017"/>
            <a:ext cx="860425" cy="63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600" b="0"/>
              <a:t>Left</a:t>
            </a:r>
          </a:p>
          <a:p>
            <a:pPr algn="l" eaLnBrk="1" hangingPunct="1"/>
            <a:r>
              <a:rPr lang="en-US" sz="1600" b="0"/>
              <a:t>handed</a:t>
            </a:r>
          </a:p>
        </p:txBody>
      </p:sp>
      <p:sp>
        <p:nvSpPr>
          <p:cNvPr id="29" name="Text Box 69"/>
          <p:cNvSpPr txBox="1">
            <a:spLocks noChangeArrowheads="1"/>
          </p:cNvSpPr>
          <p:nvPr/>
        </p:nvSpPr>
        <p:spPr bwMode="auto">
          <a:xfrm>
            <a:off x="7531100" y="1845005"/>
            <a:ext cx="1276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600" b="0"/>
              <a:t>Longitudinal</a:t>
            </a:r>
          </a:p>
        </p:txBody>
      </p:sp>
      <p:pic>
        <p:nvPicPr>
          <p:cNvPr id="30" name="Picture 82" descr="wavylin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06700">
            <a:off x="984250" y="2581605"/>
            <a:ext cx="1138237" cy="18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Line 85"/>
          <p:cNvSpPr>
            <a:spLocks noChangeShapeType="1"/>
          </p:cNvSpPr>
          <p:nvPr/>
        </p:nvSpPr>
        <p:spPr bwMode="auto">
          <a:xfrm>
            <a:off x="396875" y="2192667"/>
            <a:ext cx="838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" name="Line 87"/>
          <p:cNvSpPr>
            <a:spLocks noChangeShapeType="1"/>
          </p:cNvSpPr>
          <p:nvPr/>
        </p:nvSpPr>
        <p:spPr bwMode="auto">
          <a:xfrm flipV="1">
            <a:off x="1233488" y="1281442"/>
            <a:ext cx="682625" cy="911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3" name="Text Box 88"/>
          <p:cNvSpPr txBox="1">
            <a:spLocks noChangeArrowheads="1"/>
          </p:cNvSpPr>
          <p:nvPr/>
        </p:nvSpPr>
        <p:spPr bwMode="auto">
          <a:xfrm>
            <a:off x="320675" y="2116467"/>
            <a:ext cx="26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i="1">
                <a:latin typeface="Times New Roman" charset="0"/>
              </a:rPr>
              <a:t>t</a:t>
            </a:r>
          </a:p>
        </p:txBody>
      </p:sp>
      <p:sp>
        <p:nvSpPr>
          <p:cNvPr id="34" name="Text Box 89"/>
          <p:cNvSpPr txBox="1">
            <a:spLocks noChangeArrowheads="1"/>
          </p:cNvSpPr>
          <p:nvPr/>
        </p:nvSpPr>
        <p:spPr bwMode="auto">
          <a:xfrm>
            <a:off x="1308100" y="128144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i="1">
                <a:latin typeface="Times New Roman" charset="0"/>
              </a:rPr>
              <a:t>b</a:t>
            </a:r>
          </a:p>
        </p:txBody>
      </p:sp>
      <p:sp>
        <p:nvSpPr>
          <p:cNvPr id="35" name="Text Box 90"/>
          <p:cNvSpPr txBox="1">
            <a:spLocks noChangeArrowheads="1"/>
          </p:cNvSpPr>
          <p:nvPr/>
        </p:nvSpPr>
        <p:spPr bwMode="auto">
          <a:xfrm>
            <a:off x="1155700" y="2799092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i="1">
                <a:latin typeface="Times New Roman" charset="0"/>
              </a:rPr>
              <a:t>W</a:t>
            </a:r>
          </a:p>
        </p:txBody>
      </p:sp>
      <p:sp>
        <p:nvSpPr>
          <p:cNvPr id="36" name="Oval 91"/>
          <p:cNvSpPr>
            <a:spLocks noChangeArrowheads="1"/>
          </p:cNvSpPr>
          <p:nvPr/>
        </p:nvSpPr>
        <p:spPr bwMode="auto">
          <a:xfrm>
            <a:off x="1196975" y="2151392"/>
            <a:ext cx="76200" cy="74613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37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7704247"/>
              </p:ext>
            </p:extLst>
          </p:nvPr>
        </p:nvGraphicFramePr>
        <p:xfrm>
          <a:off x="1535113" y="1964067"/>
          <a:ext cx="16700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0" name="Equation" r:id="rId10" imgW="1257120" imgH="419040" progId="Equation.3">
                  <p:embed/>
                </p:oleObj>
              </mc:Choice>
              <mc:Fallback>
                <p:oleObj name="Equation" r:id="rId10" imgW="12571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1964067"/>
                        <a:ext cx="1670050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 Box 96"/>
          <p:cNvSpPr txBox="1">
            <a:spLocks noChangeArrowheads="1"/>
          </p:cNvSpPr>
          <p:nvPr/>
        </p:nvSpPr>
        <p:spPr bwMode="auto">
          <a:xfrm>
            <a:off x="246063" y="3330905"/>
            <a:ext cx="293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600" b="0"/>
              <a:t>V-A  structure of </a:t>
            </a:r>
            <a:r>
              <a:rPr lang="en-US" sz="1600" b="0" i="1"/>
              <a:t>t→bW </a:t>
            </a:r>
            <a:r>
              <a:rPr lang="en-US" sz="1600" b="0"/>
              <a:t>decay </a:t>
            </a:r>
          </a:p>
        </p:txBody>
      </p:sp>
      <p:sp>
        <p:nvSpPr>
          <p:cNvPr id="39" name="Text Box 101"/>
          <p:cNvSpPr txBox="1">
            <a:spLocks noChangeArrowheads="1"/>
          </p:cNvSpPr>
          <p:nvPr/>
        </p:nvSpPr>
        <p:spPr bwMode="auto">
          <a:xfrm>
            <a:off x="322263" y="4121480"/>
            <a:ext cx="2882900" cy="1034129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 dirty="0"/>
              <a:t>SM prediction:</a:t>
            </a:r>
          </a:p>
          <a:p>
            <a:pPr algn="l" eaLnBrk="1" hangingPunct="1"/>
            <a:r>
              <a:rPr lang="en-US" sz="1800" b="0" i="1" dirty="0">
                <a:latin typeface="Times New Roman" charset="0"/>
              </a:rPr>
              <a:t>f</a:t>
            </a:r>
            <a:r>
              <a:rPr lang="en-US" sz="1800" b="0" i="1" baseline="-25000" dirty="0">
                <a:latin typeface="Times New Roman" charset="0"/>
              </a:rPr>
              <a:t>0  </a:t>
            </a:r>
            <a:r>
              <a:rPr lang="en-US" sz="1800" b="0" dirty="0">
                <a:latin typeface="Times New Roman" charset="0"/>
              </a:rPr>
              <a:t>= 0.697  (depends on </a:t>
            </a:r>
            <a:r>
              <a:rPr lang="en-US" sz="1800" b="0" i="1" dirty="0" err="1">
                <a:latin typeface="Times New Roman" charset="0"/>
              </a:rPr>
              <a:t>m</a:t>
            </a:r>
            <a:r>
              <a:rPr lang="en-US" sz="1800" b="0" i="1" baseline="-25000" dirty="0" err="1">
                <a:latin typeface="Times New Roman" charset="0"/>
              </a:rPr>
              <a:t>top</a:t>
            </a:r>
            <a:r>
              <a:rPr lang="en-US" sz="1800" b="0" dirty="0">
                <a:latin typeface="Times New Roman" charset="0"/>
              </a:rPr>
              <a:t>)</a:t>
            </a:r>
          </a:p>
          <a:p>
            <a:pPr algn="l" eaLnBrk="1" hangingPunct="1"/>
            <a:r>
              <a:rPr lang="en-US" sz="1800" b="0" i="1" dirty="0">
                <a:latin typeface="Times New Roman" charset="0"/>
              </a:rPr>
              <a:t>f</a:t>
            </a:r>
            <a:r>
              <a:rPr lang="en-US" sz="1800" b="0" i="1" baseline="-25000" dirty="0">
                <a:latin typeface="Times New Roman" charset="0"/>
              </a:rPr>
              <a:t>+ </a:t>
            </a:r>
            <a:r>
              <a:rPr lang="en-US" sz="1800" b="0" dirty="0">
                <a:latin typeface="Times New Roman" charset="0"/>
                <a:cs typeface="Times New Roman" charset="0"/>
              </a:rPr>
              <a:t>~ </a:t>
            </a:r>
            <a:r>
              <a:rPr lang="en-US" sz="1800" b="0" i="1" dirty="0">
                <a:latin typeface="Times New Roman" charset="0"/>
                <a:cs typeface="Times New Roman" charset="0"/>
              </a:rPr>
              <a:t>O</a:t>
            </a:r>
            <a:r>
              <a:rPr lang="en-US" sz="1800" b="0" dirty="0">
                <a:latin typeface="Times New Roman" charset="0"/>
                <a:cs typeface="Times New Roman" charset="0"/>
              </a:rPr>
              <a:t>(10</a:t>
            </a:r>
            <a:r>
              <a:rPr lang="en-US" sz="1800" b="0" baseline="30000" dirty="0">
                <a:latin typeface="Times New Roman" charset="0"/>
                <a:cs typeface="Times New Roman" charset="0"/>
              </a:rPr>
              <a:t>-</a:t>
            </a:r>
            <a:r>
              <a:rPr lang="en-US" sz="1800" b="0" baseline="30000" dirty="0" smtClean="0">
                <a:latin typeface="Times New Roman" charset="0"/>
                <a:cs typeface="Times New Roman" charset="0"/>
              </a:rPr>
              <a:t>4</a:t>
            </a:r>
            <a:r>
              <a:rPr lang="en-US" sz="1800" b="0" dirty="0">
                <a:latin typeface="Times New Roman" charset="0"/>
                <a:cs typeface="Times New Roman" charset="0"/>
              </a:rPr>
              <a:t>)</a:t>
            </a:r>
            <a:endParaRPr lang="en-US" sz="1800" b="0" i="1" dirty="0">
              <a:latin typeface="Times New Roman" charset="0"/>
              <a:cs typeface="Times New Roman" charset="0"/>
            </a:endParaRPr>
          </a:p>
        </p:txBody>
      </p:sp>
      <p:graphicFrame>
        <p:nvGraphicFramePr>
          <p:cNvPr id="40" name="Object 1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143861"/>
              </p:ext>
            </p:extLst>
          </p:nvPr>
        </p:nvGraphicFramePr>
        <p:xfrm>
          <a:off x="3660775" y="4350080"/>
          <a:ext cx="5237163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1" name="Equation" r:id="rId12" imgW="3720960" imgH="393480" progId="Equation.3">
                  <p:embed/>
                </p:oleObj>
              </mc:Choice>
              <mc:Fallback>
                <p:oleObj name="Equation" r:id="rId12" imgW="3720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0775" y="4350080"/>
                        <a:ext cx="5237163" cy="554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119"/>
          <p:cNvSpPr txBox="1">
            <a:spLocks noChangeArrowheads="1"/>
          </p:cNvSpPr>
          <p:nvPr/>
        </p:nvSpPr>
        <p:spPr bwMode="auto">
          <a:xfrm>
            <a:off x="3568700" y="4030992"/>
            <a:ext cx="5013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600" b="0"/>
              <a:t>Determine helicity fractions from angular distributions:</a:t>
            </a:r>
          </a:p>
        </p:txBody>
      </p:sp>
      <p:sp>
        <p:nvSpPr>
          <p:cNvPr id="42" name="Text Box 120"/>
          <p:cNvSpPr txBox="1">
            <a:spLocks noChangeArrowheads="1"/>
          </p:cNvSpPr>
          <p:nvPr/>
        </p:nvSpPr>
        <p:spPr bwMode="auto">
          <a:xfrm>
            <a:off x="398463" y="5675642"/>
            <a:ext cx="3613150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1800" dirty="0"/>
              <a:t>Search for deviations from SM</a:t>
            </a:r>
          </a:p>
          <a:p>
            <a:pPr algn="l" eaLnBrk="1" hangingPunct="1"/>
            <a:r>
              <a:rPr lang="en-US" sz="1800" dirty="0"/>
              <a:t>by measuring </a:t>
            </a:r>
            <a:r>
              <a:rPr lang="en-US" sz="1800" dirty="0" err="1"/>
              <a:t>helicity</a:t>
            </a:r>
            <a:r>
              <a:rPr lang="en-US" sz="1800" dirty="0"/>
              <a:t> fractions.</a:t>
            </a:r>
          </a:p>
        </p:txBody>
      </p:sp>
      <p:sp>
        <p:nvSpPr>
          <p:cNvPr id="43" name="AutoShape 121"/>
          <p:cNvSpPr>
            <a:spLocks noChangeArrowheads="1"/>
          </p:cNvSpPr>
          <p:nvPr/>
        </p:nvSpPr>
        <p:spPr bwMode="auto">
          <a:xfrm>
            <a:off x="169863" y="5791530"/>
            <a:ext cx="227012" cy="150812"/>
          </a:xfrm>
          <a:prstGeom prst="rightArrow">
            <a:avLst>
              <a:gd name="adj1" fmla="val 50000"/>
              <a:gd name="adj2" fmla="val 37632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Line 122"/>
          <p:cNvSpPr>
            <a:spLocks noChangeShapeType="1"/>
          </p:cNvSpPr>
          <p:nvPr/>
        </p:nvSpPr>
        <p:spPr bwMode="auto">
          <a:xfrm>
            <a:off x="398463" y="3894467"/>
            <a:ext cx="8272462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5" name="AutoShape 123"/>
          <p:cNvSpPr>
            <a:spLocks noChangeArrowheads="1"/>
          </p:cNvSpPr>
          <p:nvPr/>
        </p:nvSpPr>
        <p:spPr bwMode="auto">
          <a:xfrm>
            <a:off x="3357563" y="2041855"/>
            <a:ext cx="512762" cy="571500"/>
          </a:xfrm>
          <a:prstGeom prst="rightArrow">
            <a:avLst>
              <a:gd name="adj1" fmla="val 43750"/>
              <a:gd name="adj2" fmla="val 47120"/>
            </a:avLst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6" name="Text Box 124"/>
          <p:cNvSpPr txBox="1">
            <a:spLocks noChangeArrowheads="1"/>
          </p:cNvSpPr>
          <p:nvPr/>
        </p:nvSpPr>
        <p:spPr bwMode="auto">
          <a:xfrm>
            <a:off x="5751513" y="2146630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400" b="0">
                <a:solidFill>
                  <a:srgbClr val="0000FF"/>
                </a:solidFill>
              </a:rPr>
              <a:t>OR</a:t>
            </a:r>
          </a:p>
        </p:txBody>
      </p:sp>
      <p:sp>
        <p:nvSpPr>
          <p:cNvPr id="47" name="Text Box 125"/>
          <p:cNvSpPr txBox="1">
            <a:spLocks noChangeArrowheads="1"/>
          </p:cNvSpPr>
          <p:nvPr/>
        </p:nvSpPr>
        <p:spPr bwMode="auto">
          <a:xfrm>
            <a:off x="6353175" y="5793117"/>
            <a:ext cx="14874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2000" b="0" i="1">
                <a:solidFill>
                  <a:srgbClr val="3333CC"/>
                </a:solidFill>
                <a:latin typeface="Times New Roman" charset="0"/>
              </a:rPr>
              <a:t>W</a:t>
            </a:r>
            <a:r>
              <a:rPr lang="en-US" sz="1800">
                <a:solidFill>
                  <a:srgbClr val="3333CC"/>
                </a:solidFill>
              </a:rPr>
              <a:t> </a:t>
            </a:r>
            <a:r>
              <a:rPr lang="en-US" sz="1800" b="0">
                <a:solidFill>
                  <a:srgbClr val="3333CC"/>
                </a:solidFill>
              </a:rPr>
              <a:t>rest frame</a:t>
            </a:r>
          </a:p>
        </p:txBody>
      </p:sp>
      <p:sp>
        <p:nvSpPr>
          <p:cNvPr id="48" name="Text Box 126"/>
          <p:cNvSpPr txBox="1">
            <a:spLocks noChangeArrowheads="1"/>
          </p:cNvSpPr>
          <p:nvPr/>
        </p:nvSpPr>
        <p:spPr bwMode="auto">
          <a:xfrm>
            <a:off x="5943600" y="6274130"/>
            <a:ext cx="289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1400" b="0">
                <a:solidFill>
                  <a:srgbClr val="3333CC"/>
                </a:solidFill>
              </a:rPr>
              <a:t>( </a:t>
            </a:r>
            <a:r>
              <a:rPr lang="el-GR" sz="1400" b="0">
                <a:solidFill>
                  <a:srgbClr val="3333CC"/>
                </a:solidFill>
              </a:rPr>
              <a:t>θ</a:t>
            </a:r>
            <a:r>
              <a:rPr lang="en-US" sz="1400" b="0" baseline="30000">
                <a:solidFill>
                  <a:srgbClr val="3333CC"/>
                </a:solidFill>
              </a:rPr>
              <a:t>*</a:t>
            </a:r>
            <a:r>
              <a:rPr lang="en-US" sz="1400" b="0">
                <a:solidFill>
                  <a:srgbClr val="3333CC"/>
                </a:solidFill>
              </a:rPr>
              <a:t> with respect to top direction or</a:t>
            </a:r>
          </a:p>
        </p:txBody>
      </p:sp>
      <p:sp>
        <p:nvSpPr>
          <p:cNvPr id="49" name="Text Box 127"/>
          <p:cNvSpPr txBox="1">
            <a:spLocks noChangeArrowheads="1"/>
          </p:cNvSpPr>
          <p:nvPr/>
        </p:nvSpPr>
        <p:spPr bwMode="auto">
          <a:xfrm>
            <a:off x="6049963" y="6469392"/>
            <a:ext cx="27114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1400" b="0" dirty="0">
                <a:solidFill>
                  <a:srgbClr val="3333CC"/>
                </a:solidFill>
              </a:rPr>
              <a:t>to W direction in top rest frame )</a:t>
            </a:r>
          </a:p>
        </p:txBody>
      </p:sp>
    </p:spTree>
    <p:extLst>
      <p:ext uri="{BB962C8B-B14F-4D97-AF65-F5344CB8AC3E}">
        <p14:creationId xmlns:p14="http://schemas.microsoft.com/office/powerpoint/2010/main" val="345048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Vertex structure</a:t>
            </a:r>
            <a:endParaRPr lang="en-US" dirty="0"/>
          </a:p>
        </p:txBody>
      </p:sp>
      <p:pic>
        <p:nvPicPr>
          <p:cNvPr id="51" name="Picture 50" descr="W_helicity_sep20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9" y="1168687"/>
            <a:ext cx="7874057" cy="55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quark production</a:t>
            </a:r>
            <a:endParaRPr lang="en-US" dirty="0"/>
          </a:p>
        </p:txBody>
      </p:sp>
      <p:pic>
        <p:nvPicPr>
          <p:cNvPr id="4" name="Picture 13" descr="Pic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1563"/>
            <a:ext cx="3871913" cy="502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990600"/>
            <a:ext cx="60960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0" y="6015038"/>
            <a:ext cx="4692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>
                <a:latin typeface="Calibri" charset="0"/>
              </a:rPr>
              <a:t>Symmetry magazine Jan./Feb. 2007</a:t>
            </a:r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 rot="18600000">
            <a:off x="4013200" y="3021013"/>
            <a:ext cx="927100" cy="863600"/>
          </a:xfrm>
          <a:prstGeom prst="rightArrow">
            <a:avLst>
              <a:gd name="adj1" fmla="val 50000"/>
              <a:gd name="adj2" fmla="val 25024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4064000" y="4286250"/>
            <a:ext cx="49069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    In 1985, ten years before the Top </a:t>
            </a:r>
          </a:p>
          <a:p>
            <a:pPr eaLnBrk="1" hangingPunct="1"/>
            <a:r>
              <a:rPr lang="en-US">
                <a:latin typeface="Calibri" charset="0"/>
              </a:rPr>
              <a:t>quark discovery, the idea of single top</a:t>
            </a:r>
          </a:p>
          <a:p>
            <a:pPr eaLnBrk="1" hangingPunct="1"/>
            <a:r>
              <a:rPr lang="en-US">
                <a:latin typeface="Calibri" charset="0"/>
              </a:rPr>
              <a:t> quark production was born</a:t>
            </a:r>
            <a:r>
              <a:rPr lang="en-US" sz="1800">
                <a:latin typeface="Calibr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888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73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2230438" y="3667709"/>
            <a:ext cx="6913562" cy="50641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GB" sz="3000" smtClean="0">
                <a:cs typeface="+mj-cs"/>
              </a:rPr>
              <a:t>The Higgs Mechanism</a:t>
            </a:r>
          </a:p>
        </p:txBody>
      </p:sp>
      <p:sp>
        <p:nvSpPr>
          <p:cNvPr id="830466" name="Text Box 2"/>
          <p:cNvSpPr txBox="1">
            <a:spLocks noChangeArrowheads="1"/>
          </p:cNvSpPr>
          <p:nvPr/>
        </p:nvSpPr>
        <p:spPr bwMode="auto">
          <a:xfrm>
            <a:off x="520212" y="184734"/>
            <a:ext cx="6850250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§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Dropping the subscript and using the previous expression for </a:t>
            </a:r>
            <a:r>
              <a:rPr lang="en-GB" sz="2400" b="0" i="1" dirty="0" smtClean="0">
                <a:latin typeface="Palatino" charset="0"/>
                <a:cs typeface="+mn-cs"/>
              </a:rPr>
              <a:t>n</a:t>
            </a:r>
          </a:p>
        </p:txBody>
      </p:sp>
      <p:pic>
        <p:nvPicPr>
          <p:cNvPr id="830467" name="Picture 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1" y="673685"/>
            <a:ext cx="4826977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30468" name="Picture 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867485"/>
            <a:ext cx="1375996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0469" name="Text Box 5"/>
          <p:cNvSpPr txBox="1">
            <a:spLocks noChangeArrowheads="1"/>
          </p:cNvSpPr>
          <p:nvPr/>
        </p:nvSpPr>
        <p:spPr bwMode="auto">
          <a:xfrm>
            <a:off x="543658" y="1480134"/>
            <a:ext cx="227207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§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Rearranging gives</a:t>
            </a:r>
            <a:endParaRPr lang="en-GB" sz="2400" b="0" i="1" smtClean="0">
              <a:latin typeface="Palatino" charset="0"/>
              <a:cs typeface="+mn-cs"/>
            </a:endParaRPr>
          </a:p>
        </p:txBody>
      </p:sp>
      <p:sp>
        <p:nvSpPr>
          <p:cNvPr id="830470" name="AutoShape 6"/>
          <p:cNvSpPr>
            <a:spLocks noChangeArrowheads="1"/>
          </p:cNvSpPr>
          <p:nvPr/>
        </p:nvSpPr>
        <p:spPr bwMode="auto">
          <a:xfrm>
            <a:off x="3077308" y="1877106"/>
            <a:ext cx="470225" cy="737996"/>
          </a:xfrm>
          <a:prstGeom prst="rightArrow">
            <a:avLst>
              <a:gd name="adj1" fmla="val 50000"/>
              <a:gd name="adj2" fmla="val 54867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30471" name="Rectangle 7"/>
          <p:cNvSpPr>
            <a:spLocks noChangeArrowheads="1"/>
          </p:cNvSpPr>
          <p:nvPr/>
        </p:nvSpPr>
        <p:spPr bwMode="auto">
          <a:xfrm>
            <a:off x="4040066" y="2135753"/>
            <a:ext cx="3289788" cy="37151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30472" name="Text Box 8"/>
          <p:cNvSpPr txBox="1">
            <a:spLocks noChangeArrowheads="1"/>
          </p:cNvSpPr>
          <p:nvPr/>
        </p:nvSpPr>
        <p:spPr bwMode="auto">
          <a:xfrm>
            <a:off x="512885" y="2940635"/>
            <a:ext cx="8279423" cy="66357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§"/>
              <a:defRPr/>
            </a:pPr>
            <a:r>
              <a:rPr lang="en-GB" dirty="0" smtClean="0">
                <a:solidFill>
                  <a:srgbClr val="FF0000"/>
                </a:solidFill>
                <a:cs typeface="+mn-cs"/>
              </a:rPr>
              <a:t>  Massless photons propagating through a plasma behave as massive particles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rgbClr val="FF0000"/>
                </a:solidFill>
                <a:cs typeface="+mn-cs"/>
              </a:rPr>
              <a:t>    propagating in a vacuum ! </a:t>
            </a:r>
            <a:endParaRPr lang="en-GB" sz="2400" b="0" i="1" dirty="0" smtClean="0">
              <a:solidFill>
                <a:srgbClr val="FF0000"/>
              </a:solidFill>
              <a:latin typeface="Palatino" charset="0"/>
              <a:cs typeface="+mn-cs"/>
            </a:endParaRPr>
          </a:p>
        </p:txBody>
      </p:sp>
      <p:sp>
        <p:nvSpPr>
          <p:cNvPr id="830474" name="Text Box 10"/>
          <p:cNvSpPr txBox="1">
            <a:spLocks noChangeArrowheads="1"/>
          </p:cNvSpPr>
          <p:nvPr/>
        </p:nvSpPr>
        <p:spPr bwMode="auto">
          <a:xfrm>
            <a:off x="417636" y="4137609"/>
            <a:ext cx="867126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Propose a scalar (spin 0 ) field with a 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non-zero vacuum expectation value </a:t>
            </a:r>
            <a:r>
              <a:rPr lang="en-GB" dirty="0" smtClean="0">
                <a:cs typeface="+mn-cs"/>
              </a:rPr>
              <a:t>(VEV)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</a:p>
        </p:txBody>
      </p:sp>
      <p:sp>
        <p:nvSpPr>
          <p:cNvPr id="830475" name="Text Box 11"/>
          <p:cNvSpPr txBox="1">
            <a:spLocks noChangeArrowheads="1"/>
          </p:cNvSpPr>
          <p:nvPr/>
        </p:nvSpPr>
        <p:spPr bwMode="auto">
          <a:xfrm>
            <a:off x="1194289" y="4632910"/>
            <a:ext cx="6635262" cy="66357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Massless Gauge Bosons propagating through the vacuum with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a non-zero  Higgs VEV correspond to massive particles.</a:t>
            </a:r>
            <a:endParaRPr lang="en-GB" smtClean="0">
              <a:solidFill>
                <a:srgbClr val="FF0000"/>
              </a:solidFill>
              <a:cs typeface="+mn-cs"/>
            </a:endParaRPr>
          </a:p>
        </p:txBody>
      </p:sp>
      <p:sp>
        <p:nvSpPr>
          <p:cNvPr id="830476" name="Text Box 12"/>
          <p:cNvSpPr txBox="1">
            <a:spLocks noChangeArrowheads="1"/>
          </p:cNvSpPr>
          <p:nvPr/>
        </p:nvSpPr>
        <p:spPr bwMode="auto">
          <a:xfrm>
            <a:off x="483577" y="5398085"/>
            <a:ext cx="8158300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Higgs is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electrically neutral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but carries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weak hypercharge of </a:t>
            </a:r>
            <a:r>
              <a:rPr lang="en-GB" smtClean="0">
                <a:cs typeface="+mn-cs"/>
              </a:rPr>
              <a:t>1/2</a:t>
            </a:r>
          </a:p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 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The photon does not couple to the Higgs field and remains massless</a:t>
            </a:r>
          </a:p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 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The W bosons and the Z couple to weak hypercharge and become massive</a:t>
            </a:r>
          </a:p>
        </p:txBody>
      </p:sp>
      <p:pic>
        <p:nvPicPr>
          <p:cNvPr id="830477" name="Picture 13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08" y="2281821"/>
            <a:ext cx="11869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30478" name="Picture 1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008" y="1851610"/>
            <a:ext cx="3131527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0479" name="Text Box 15"/>
          <p:cNvSpPr txBox="1">
            <a:spLocks noChangeArrowheads="1"/>
          </p:cNvSpPr>
          <p:nvPr/>
        </p:nvSpPr>
        <p:spPr bwMode="auto">
          <a:xfrm>
            <a:off x="7529146" y="1942097"/>
            <a:ext cx="60507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3220831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9" descr="ttbarprod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254635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tchann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8" y="2616200"/>
            <a:ext cx="2068512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schann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32100"/>
            <a:ext cx="29718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-146050" y="2590800"/>
            <a:ext cx="3194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341313" indent="-341313" algn="ctr">
              <a:spcBef>
                <a:spcPts val="350"/>
              </a:spcBef>
              <a:buClr>
                <a:srgbClr val="616161"/>
              </a:buClr>
              <a:buSzPct val="100000"/>
              <a:buFont typeface="Symbol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US" sz="1400">
                <a:solidFill>
                  <a:srgbClr val="616161"/>
                </a:solidFill>
                <a:latin typeface="Symbol" charset="0"/>
                <a:cs typeface="Arial Unicode MS" charset="0"/>
              </a:rPr>
              <a:t></a:t>
            </a:r>
            <a:r>
              <a:rPr lang="en-US" sz="1400" baseline="-25000">
                <a:solidFill>
                  <a:srgbClr val="616161"/>
                </a:solidFill>
                <a:latin typeface="Trebuchet MS" charset="0"/>
                <a:cs typeface="Arial Unicode MS" charset="0"/>
              </a:rPr>
              <a:t>NLO</a:t>
            </a:r>
            <a:r>
              <a:rPr lang="en-US" sz="1400">
                <a:solidFill>
                  <a:srgbClr val="616161"/>
                </a:solidFill>
                <a:latin typeface="Trebuchet MS" charset="0"/>
                <a:cs typeface="Arial Unicode MS" charset="0"/>
              </a:rPr>
              <a:t> = 6.7±0.8pb </a:t>
            </a:r>
            <a:r>
              <a:rPr lang="en-US" sz="1000">
                <a:solidFill>
                  <a:srgbClr val="565251"/>
                </a:solidFill>
                <a:latin typeface="Trebuchet MS" charset="0"/>
                <a:cs typeface="Arial Unicode MS" charset="0"/>
              </a:rPr>
              <a:t>(m</a:t>
            </a:r>
            <a:r>
              <a:rPr lang="en-US" sz="1000" baseline="-25000">
                <a:solidFill>
                  <a:srgbClr val="565251"/>
                </a:solidFill>
                <a:latin typeface="Trebuchet MS" charset="0"/>
                <a:cs typeface="Arial Unicode MS" charset="0"/>
              </a:rPr>
              <a:t>t</a:t>
            </a:r>
            <a:r>
              <a:rPr lang="en-US" sz="1000">
                <a:solidFill>
                  <a:srgbClr val="565251"/>
                </a:solidFill>
                <a:latin typeface="Trebuchet MS" charset="0"/>
                <a:cs typeface="Arial Unicode MS" charset="0"/>
              </a:rPr>
              <a:t>=175GeV/c</a:t>
            </a:r>
            <a:r>
              <a:rPr lang="en-US" sz="1000" baseline="30000">
                <a:solidFill>
                  <a:srgbClr val="565251"/>
                </a:solidFill>
                <a:latin typeface="Trebuchet MS" charset="0"/>
                <a:cs typeface="Arial Unicode MS" charset="0"/>
              </a:rPr>
              <a:t>2</a:t>
            </a:r>
            <a:r>
              <a:rPr lang="en-US" sz="1000">
                <a:solidFill>
                  <a:srgbClr val="565251"/>
                </a:solidFill>
                <a:latin typeface="Trebuchet MS" charset="0"/>
                <a:cs typeface="Arial Unicode MS" charset="0"/>
              </a:rPr>
              <a:t>)</a:t>
            </a: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6248400" y="4495800"/>
            <a:ext cx="2743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341313" indent="-341313" algn="ctr">
              <a:spcBef>
                <a:spcPts val="400"/>
              </a:spcBef>
              <a:buClr>
                <a:srgbClr val="616161"/>
              </a:buClr>
              <a:buSzPct val="100000"/>
              <a:buFont typeface="Trebuchet MS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US" sz="2000" dirty="0">
                <a:latin typeface="Trebuchet MS" charset="0"/>
                <a:cs typeface="Arial Unicode MS" charset="0"/>
              </a:rPr>
              <a:t>s-channel</a:t>
            </a:r>
          </a:p>
          <a:p>
            <a:pPr marL="341313" indent="-341313" algn="ctr">
              <a:spcBef>
                <a:spcPts val="400"/>
              </a:spcBef>
              <a:buClr>
                <a:srgbClr val="616161"/>
              </a:buClr>
              <a:buSzPct val="100000"/>
              <a:buFont typeface="Symbol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US" sz="2000" dirty="0" err="1">
                <a:latin typeface="Trebuchet MS" charset="0"/>
                <a:cs typeface="Arial Unicode MS" charset="0"/>
              </a:rPr>
              <a:t>σ</a:t>
            </a:r>
            <a:r>
              <a:rPr lang="en-US" sz="2000" baseline="-25000" dirty="0" err="1" smtClean="0">
                <a:latin typeface="Trebuchet MS" charset="0"/>
                <a:cs typeface="Arial Unicode MS" charset="0"/>
              </a:rPr>
              <a:t>NLO</a:t>
            </a:r>
            <a:r>
              <a:rPr lang="en-US" sz="2000" dirty="0" smtClean="0">
                <a:latin typeface="Trebuchet MS" charset="0"/>
                <a:cs typeface="Arial Unicode MS" charset="0"/>
              </a:rPr>
              <a:t> </a:t>
            </a:r>
            <a:r>
              <a:rPr lang="en-US" sz="2000" dirty="0">
                <a:latin typeface="Trebuchet MS" charset="0"/>
                <a:cs typeface="Arial Unicode MS" charset="0"/>
              </a:rPr>
              <a:t>= 0.88±0.07pb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733800" y="4983163"/>
            <a:ext cx="2438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/>
          <a:p>
            <a:pPr marL="341313" indent="-341313" algn="ctr">
              <a:spcBef>
                <a:spcPts val="400"/>
              </a:spcBef>
              <a:buClr>
                <a:srgbClr val="616161"/>
              </a:buClr>
              <a:buSzPct val="100000"/>
              <a:buFont typeface="Trebuchet MS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US" sz="2000" dirty="0">
                <a:latin typeface="Trebuchet MS" charset="0"/>
                <a:cs typeface="Arial Unicode MS" charset="0"/>
              </a:rPr>
              <a:t>t-channel</a:t>
            </a:r>
          </a:p>
          <a:p>
            <a:pPr marL="341313" indent="-341313" algn="ctr">
              <a:spcBef>
                <a:spcPts val="400"/>
              </a:spcBef>
              <a:buClr>
                <a:srgbClr val="616161"/>
              </a:buClr>
              <a:buSzPct val="100000"/>
              <a:buFont typeface="Symbol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</a:pPr>
            <a:r>
              <a:rPr lang="en-US" sz="2000" dirty="0" err="1" smtClean="0">
                <a:latin typeface="Trebuchet MS" charset="0"/>
                <a:cs typeface="Arial Unicode MS" charset="0"/>
              </a:rPr>
              <a:t>σ</a:t>
            </a:r>
            <a:r>
              <a:rPr lang="en-US" sz="2000" baseline="-25000" dirty="0" err="1" smtClean="0">
                <a:latin typeface="Trebuchet MS" charset="0"/>
                <a:cs typeface="Arial Unicode MS" charset="0"/>
              </a:rPr>
              <a:t>NLO</a:t>
            </a:r>
            <a:r>
              <a:rPr lang="en-US" sz="2000" dirty="0" smtClean="0">
                <a:latin typeface="Trebuchet MS" charset="0"/>
                <a:cs typeface="Arial Unicode MS" charset="0"/>
              </a:rPr>
              <a:t> </a:t>
            </a:r>
            <a:r>
              <a:rPr lang="en-US" sz="2000" dirty="0">
                <a:latin typeface="Trebuchet MS" charset="0"/>
                <a:cs typeface="Arial Unicode MS" charset="0"/>
              </a:rPr>
              <a:t>= 1.98±0.21pb</a:t>
            </a: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 rot="20820000">
            <a:off x="2335213" y="1220788"/>
            <a:ext cx="1431925" cy="600075"/>
          </a:xfrm>
          <a:prstGeom prst="rect">
            <a:avLst/>
          </a:prstGeom>
          <a:noFill/>
          <a:ln w="19080">
            <a:solidFill>
              <a:srgbClr val="A217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>
              <a:buClr>
                <a:srgbClr val="9D0A1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1">
                <a:solidFill>
                  <a:srgbClr val="9D0A19"/>
                </a:solidFill>
                <a:cs typeface="Arial Unicode MS" charset="0"/>
              </a:rPr>
              <a:t>Discovered </a:t>
            </a:r>
          </a:p>
          <a:p>
            <a:pPr algn="ctr">
              <a:buClr>
                <a:srgbClr val="9D0A1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1">
                <a:solidFill>
                  <a:srgbClr val="9D0A19"/>
                </a:solidFill>
                <a:cs typeface="Arial Unicode MS" charset="0"/>
              </a:rPr>
              <a:t> March 1995!</a:t>
            </a:r>
          </a:p>
        </p:txBody>
      </p:sp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4233863" y="5745163"/>
            <a:ext cx="1557337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ts val="813"/>
              </a:spcBef>
              <a:buClr>
                <a:srgbClr val="565251"/>
              </a:buClr>
              <a:buSzPct val="100000"/>
              <a:buFont typeface="Trebuchet MS" charset="0"/>
              <a:buNone/>
            </a:pPr>
            <a:r>
              <a:rPr lang="en-US" sz="1300">
                <a:solidFill>
                  <a:srgbClr val="565251"/>
                </a:solidFill>
                <a:latin typeface="Trebuchet MS" charset="0"/>
                <a:cs typeface="Arial Unicode MS" charset="0"/>
              </a:rPr>
              <a:t>(m</a:t>
            </a:r>
            <a:r>
              <a:rPr lang="en-US" sz="1300" baseline="-25000">
                <a:solidFill>
                  <a:srgbClr val="565251"/>
                </a:solidFill>
                <a:latin typeface="Trebuchet MS" charset="0"/>
                <a:cs typeface="Arial Unicode MS" charset="0"/>
              </a:rPr>
              <a:t>t</a:t>
            </a:r>
            <a:r>
              <a:rPr lang="en-US" sz="1300">
                <a:solidFill>
                  <a:srgbClr val="565251"/>
                </a:solidFill>
                <a:latin typeface="Trebuchet MS" charset="0"/>
                <a:cs typeface="Arial Unicode MS" charset="0"/>
              </a:rPr>
              <a:t>=175 GeV/c</a:t>
            </a:r>
            <a:r>
              <a:rPr lang="en-US" sz="1300" baseline="30000">
                <a:solidFill>
                  <a:srgbClr val="565251"/>
                </a:solidFill>
                <a:latin typeface="Trebuchet MS" charset="0"/>
                <a:cs typeface="Arial Unicode MS" charset="0"/>
              </a:rPr>
              <a:t>2</a:t>
            </a:r>
            <a:r>
              <a:rPr lang="en-US" sz="1300">
                <a:solidFill>
                  <a:srgbClr val="5F5F5F"/>
                </a:solidFill>
                <a:latin typeface="Times New Roman" charset="0"/>
                <a:cs typeface="Arial Unicode MS" charset="0"/>
              </a:rPr>
              <a:t>)</a:t>
            </a:r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4648200" y="4114800"/>
            <a:ext cx="86995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rebuchet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>
                <a:solidFill>
                  <a:srgbClr val="000000"/>
                </a:solidFill>
                <a:latin typeface="Trebuchet MS" charset="0"/>
                <a:cs typeface="Arial Unicode MS" charset="0"/>
              </a:rPr>
              <a:t>~|V</a:t>
            </a:r>
            <a:r>
              <a:rPr lang="en-US" sz="1600" baseline="-25000">
                <a:solidFill>
                  <a:srgbClr val="A21C2A"/>
                </a:solidFill>
                <a:latin typeface="Trebuchet MS" charset="0"/>
                <a:cs typeface="Arial Unicode MS" charset="0"/>
              </a:rPr>
              <a:t>t</a:t>
            </a:r>
            <a:r>
              <a:rPr lang="en-US" sz="1600" baseline="-25000">
                <a:solidFill>
                  <a:srgbClr val="08076B"/>
                </a:solidFill>
                <a:latin typeface="Trebuchet MS" charset="0"/>
                <a:cs typeface="Arial Unicode MS" charset="0"/>
              </a:rPr>
              <a:t>b</a:t>
            </a:r>
            <a:r>
              <a:rPr lang="en-US" sz="1600">
                <a:solidFill>
                  <a:srgbClr val="000000"/>
                </a:solidFill>
                <a:latin typeface="Trebuchet MS" charset="0"/>
                <a:cs typeface="Arial Unicode MS" charset="0"/>
              </a:rPr>
              <a:t>|</a:t>
            </a:r>
          </a:p>
        </p:txBody>
      </p:sp>
      <p:sp>
        <p:nvSpPr>
          <p:cNvPr id="13" name="Rectangle 21"/>
          <p:cNvSpPr>
            <a:spLocks noChangeArrowheads="1"/>
          </p:cNvSpPr>
          <p:nvPr/>
        </p:nvSpPr>
        <p:spPr bwMode="auto">
          <a:xfrm>
            <a:off x="8543925" y="3549650"/>
            <a:ext cx="7524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rebuchet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>
                <a:solidFill>
                  <a:srgbClr val="000000"/>
                </a:solidFill>
                <a:latin typeface="Trebuchet MS" charset="0"/>
                <a:cs typeface="Arial Unicode MS" charset="0"/>
              </a:rPr>
              <a:t>~|V</a:t>
            </a:r>
            <a:r>
              <a:rPr lang="en-US" sz="1600" baseline="-25000">
                <a:solidFill>
                  <a:srgbClr val="A21C2A"/>
                </a:solidFill>
                <a:latin typeface="Trebuchet MS" charset="0"/>
                <a:cs typeface="Arial Unicode MS" charset="0"/>
              </a:rPr>
              <a:t>t</a:t>
            </a:r>
            <a:r>
              <a:rPr lang="en-US" sz="1600" baseline="-25000">
                <a:solidFill>
                  <a:srgbClr val="08076B"/>
                </a:solidFill>
                <a:latin typeface="Trebuchet MS" charset="0"/>
                <a:cs typeface="Arial Unicode MS" charset="0"/>
              </a:rPr>
              <a:t>b</a:t>
            </a:r>
            <a:r>
              <a:rPr lang="en-US" sz="1600">
                <a:solidFill>
                  <a:srgbClr val="000000"/>
                </a:solidFill>
                <a:latin typeface="Trebuchet MS" charset="0"/>
                <a:cs typeface="Arial Unicode MS" charset="0"/>
              </a:rPr>
              <a:t>|</a:t>
            </a:r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6019800" y="5632450"/>
            <a:ext cx="36480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/>
          <a:p>
            <a:pPr eaLnBrk="0" hangingPunct="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>
                <a:solidFill>
                  <a:srgbClr val="000000"/>
                </a:solidFill>
                <a:cs typeface="Arial Unicode MS" charset="0"/>
              </a:rPr>
              <a:t>B.W. Harris et al., Phys. Rev. D66, 054024</a:t>
            </a:r>
          </a:p>
          <a:p>
            <a:pPr eaLnBrk="0" hangingPunct="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>
                <a:solidFill>
                  <a:srgbClr val="000000"/>
                </a:solidFill>
                <a:cs typeface="Arial Unicode MS" charset="0"/>
              </a:rPr>
              <a:t>Z.  Sullivan, Phys. Rev. D70, 114012 (2004).</a:t>
            </a:r>
          </a:p>
          <a:p>
            <a:pPr eaLnBrk="0" hangingPunct="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 i="1">
                <a:solidFill>
                  <a:srgbClr val="000000"/>
                </a:solidFill>
                <a:cs typeface="Arial Unicode MS" charset="0"/>
              </a:rPr>
              <a:t>Compatible Results;</a:t>
            </a:r>
          </a:p>
          <a:p>
            <a:pPr eaLnBrk="0" hangingPunct="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>
                <a:solidFill>
                  <a:srgbClr val="000000"/>
                </a:solidFill>
                <a:cs typeface="Arial Unicode MS" charset="0"/>
              </a:rPr>
              <a:t>Campbell/Ellis/Tramontano, Phys. Rev. D70, 094012 (2004).</a:t>
            </a:r>
          </a:p>
          <a:p>
            <a:pPr eaLnBrk="0" hangingPunct="0">
              <a:buClr>
                <a:srgbClr val="000000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900">
                <a:solidFill>
                  <a:srgbClr val="000000"/>
                </a:solidFill>
                <a:cs typeface="Arial Unicode MS" charset="0"/>
              </a:rPr>
              <a:t>N. Kidonakis, Phys. Rev. D74, 114012 (2006).</a:t>
            </a: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 rot="20820000">
            <a:off x="5154613" y="3128963"/>
            <a:ext cx="1470025" cy="600075"/>
          </a:xfrm>
          <a:prstGeom prst="rect">
            <a:avLst/>
          </a:prstGeom>
          <a:noFill/>
          <a:ln w="19080">
            <a:solidFill>
              <a:srgbClr val="A2172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>
              <a:buClr>
                <a:srgbClr val="9D0A1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1">
                <a:solidFill>
                  <a:srgbClr val="9D0A19"/>
                </a:solidFill>
                <a:cs typeface="Arial Unicode MS" charset="0"/>
              </a:rPr>
              <a:t>Discovered </a:t>
            </a:r>
          </a:p>
          <a:p>
            <a:pPr algn="ctr">
              <a:buClr>
                <a:srgbClr val="9D0A19"/>
              </a:buClr>
              <a:buSzPct val="100000"/>
              <a:buFont typeface="Arial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1">
                <a:solidFill>
                  <a:srgbClr val="9D0A19"/>
                </a:solidFill>
                <a:cs typeface="Arial Unicode MS" charset="0"/>
              </a:rPr>
              <a:t> March 2009!</a:t>
            </a: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 rot="2301548">
            <a:off x="2759075" y="2403475"/>
            <a:ext cx="927100" cy="865188"/>
          </a:xfrm>
          <a:prstGeom prst="rightArrow">
            <a:avLst>
              <a:gd name="adj1" fmla="val 50000"/>
              <a:gd name="adj2" fmla="val 24978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17" name="TextBox 23"/>
          <p:cNvSpPr txBox="1">
            <a:spLocks noChangeArrowheads="1"/>
          </p:cNvSpPr>
          <p:nvPr/>
        </p:nvSpPr>
        <p:spPr bwMode="auto">
          <a:xfrm rot="2227745">
            <a:off x="2368550" y="3032125"/>
            <a:ext cx="1135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</a:rPr>
              <a:t>14 years!</a:t>
            </a:r>
          </a:p>
        </p:txBody>
      </p:sp>
      <p:pic>
        <p:nvPicPr>
          <p:cNvPr id="1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618549"/>
            <a:ext cx="3108773" cy="2027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64385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single top is important ?</a:t>
            </a:r>
            <a:endParaRPr lang="en-US" dirty="0"/>
          </a:p>
        </p:txBody>
      </p:sp>
      <p:pic>
        <p:nvPicPr>
          <p:cNvPr id="4" name="Picture 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288" y="3365500"/>
            <a:ext cx="4760912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4944534" y="5667375"/>
            <a:ext cx="32972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sz="1600" dirty="0">
                <a:solidFill>
                  <a:srgbClr val="616161"/>
                </a:solidFill>
                <a:latin typeface="Tahoma" charset="0"/>
              </a:rPr>
              <a:t>J. </a:t>
            </a:r>
            <a:r>
              <a:rPr lang="en-US" sz="1600" dirty="0" err="1">
                <a:solidFill>
                  <a:srgbClr val="616161"/>
                </a:solidFill>
                <a:latin typeface="Tahoma" charset="0"/>
              </a:rPr>
              <a:t>Alwall</a:t>
            </a:r>
            <a:r>
              <a:rPr lang="en-US" sz="1600" dirty="0">
                <a:solidFill>
                  <a:srgbClr val="616161"/>
                </a:solidFill>
                <a:latin typeface="Tahoma" charset="0"/>
              </a:rPr>
              <a:t> et. al., </a:t>
            </a:r>
            <a:r>
              <a:rPr lang="ja-JP" altLang="en-US" sz="1600" dirty="0">
                <a:solidFill>
                  <a:srgbClr val="616161"/>
                </a:solidFill>
                <a:latin typeface="Tahoma" charset="0"/>
              </a:rPr>
              <a:t>“</a:t>
            </a:r>
            <a:r>
              <a:rPr lang="en-US" sz="1600" dirty="0">
                <a:solidFill>
                  <a:srgbClr val="616161"/>
                </a:solidFill>
                <a:latin typeface="Tahoma" charset="0"/>
              </a:rPr>
              <a:t>Is |</a:t>
            </a:r>
            <a:r>
              <a:rPr lang="en-US" sz="1600" dirty="0" err="1">
                <a:solidFill>
                  <a:srgbClr val="616161"/>
                </a:solidFill>
                <a:latin typeface="Tahoma" charset="0"/>
              </a:rPr>
              <a:t>V</a:t>
            </a:r>
            <a:r>
              <a:rPr lang="en-US" sz="1600" baseline="-25000" dirty="0" err="1">
                <a:solidFill>
                  <a:srgbClr val="616161"/>
                </a:solidFill>
                <a:latin typeface="Tahoma" charset="0"/>
              </a:rPr>
              <a:t>tb</a:t>
            </a:r>
            <a:r>
              <a:rPr lang="en-US" sz="1600" dirty="0">
                <a:solidFill>
                  <a:srgbClr val="616161"/>
                </a:solidFill>
                <a:latin typeface="Tahoma" charset="0"/>
              </a:rPr>
              <a:t>|~1?</a:t>
            </a:r>
            <a:r>
              <a:rPr lang="ja-JP" altLang="en-US" sz="1600" dirty="0">
                <a:solidFill>
                  <a:srgbClr val="616161"/>
                </a:solidFill>
                <a:latin typeface="Tahoma" charset="0"/>
              </a:rPr>
              <a:t>”</a:t>
            </a:r>
            <a:r>
              <a:rPr lang="en-US" sz="1600" dirty="0">
                <a:solidFill>
                  <a:srgbClr val="616161"/>
                </a:solidFill>
                <a:latin typeface="Tahoma" charset="0"/>
              </a:rPr>
              <a:t/>
            </a:r>
            <a:br>
              <a:rPr lang="en-US" sz="1600" dirty="0">
                <a:solidFill>
                  <a:srgbClr val="616161"/>
                </a:solidFill>
                <a:latin typeface="Tahoma" charset="0"/>
              </a:rPr>
            </a:br>
            <a:r>
              <a:rPr lang="en-US" sz="1600" dirty="0">
                <a:solidFill>
                  <a:srgbClr val="616161"/>
                </a:solidFill>
                <a:latin typeface="Tahoma" charset="0"/>
              </a:rPr>
              <a:t>Eur. Phys. J. C49 791-801 (2007).</a:t>
            </a:r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5562600" y="3094038"/>
            <a:ext cx="2184400" cy="990600"/>
            <a:chOff x="3616" y="1576"/>
            <a:chExt cx="1376" cy="624"/>
          </a:xfrm>
        </p:grpSpPr>
        <p:sp>
          <p:nvSpPr>
            <p:cNvPr id="7" name="Rectangle 12"/>
            <p:cNvSpPr>
              <a:spLocks noChangeArrowheads="1"/>
            </p:cNvSpPr>
            <p:nvPr/>
          </p:nvSpPr>
          <p:spPr bwMode="auto">
            <a:xfrm>
              <a:off x="3696" y="1768"/>
              <a:ext cx="1296" cy="432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3616" y="1576"/>
              <a:ext cx="102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>
                  <a:solidFill>
                    <a:srgbClr val="0000FF"/>
                  </a:solidFill>
                  <a:latin typeface="Tahoma" charset="0"/>
                </a:rPr>
                <a:t>Direct measurements</a:t>
              </a:r>
            </a:p>
          </p:txBody>
        </p:sp>
      </p:grpSp>
      <p:grpSp>
        <p:nvGrpSpPr>
          <p:cNvPr id="9" name="Group 14"/>
          <p:cNvGrpSpPr>
            <a:grpSpLocks/>
          </p:cNvGrpSpPr>
          <p:nvPr/>
        </p:nvGrpSpPr>
        <p:grpSpPr bwMode="auto">
          <a:xfrm>
            <a:off x="5713413" y="4110038"/>
            <a:ext cx="1220787" cy="812800"/>
            <a:chOff x="3647" y="2080"/>
            <a:chExt cx="769" cy="512"/>
          </a:xfrm>
        </p:grpSpPr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3648" y="2080"/>
              <a:ext cx="768" cy="208"/>
            </a:xfrm>
            <a:prstGeom prst="rect">
              <a:avLst/>
            </a:prstGeom>
            <a:noFill/>
            <a:ln w="25400">
              <a:solidFill>
                <a:srgbClr val="66FF33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3647" y="2304"/>
              <a:ext cx="7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>
                  <a:solidFill>
                    <a:srgbClr val="66FF33"/>
                  </a:solidFill>
                  <a:latin typeface="Tahoma" charset="0"/>
                </a:rPr>
                <a:t>Ratio from Bs </a:t>
              </a:r>
              <a:br>
                <a:rPr lang="en-US" sz="1200">
                  <a:solidFill>
                    <a:srgbClr val="66FF33"/>
                  </a:solidFill>
                  <a:latin typeface="Tahoma" charset="0"/>
                </a:rPr>
              </a:br>
              <a:r>
                <a:rPr lang="en-US" sz="1200">
                  <a:solidFill>
                    <a:srgbClr val="66FF33"/>
                  </a:solidFill>
                  <a:latin typeface="Tahoma" charset="0"/>
                </a:rPr>
                <a:t>oscillations</a:t>
              </a:r>
            </a:p>
          </p:txBody>
        </p:sp>
      </p:grpSp>
      <p:grpSp>
        <p:nvGrpSpPr>
          <p:cNvPr id="12" name="Group 17"/>
          <p:cNvGrpSpPr>
            <a:grpSpLocks/>
          </p:cNvGrpSpPr>
          <p:nvPr/>
        </p:nvGrpSpPr>
        <p:grpSpPr bwMode="auto">
          <a:xfrm>
            <a:off x="6973888" y="4049713"/>
            <a:ext cx="1789112" cy="1055687"/>
            <a:chOff x="4416" y="2061"/>
            <a:chExt cx="1127" cy="665"/>
          </a:xfrm>
        </p:grpSpPr>
        <p:sp>
          <p:nvSpPr>
            <p:cNvPr id="13" name="Oval 18"/>
            <p:cNvSpPr>
              <a:spLocks noChangeArrowheads="1"/>
            </p:cNvSpPr>
            <p:nvPr/>
          </p:nvSpPr>
          <p:spPr bwMode="auto">
            <a:xfrm>
              <a:off x="4540" y="2061"/>
              <a:ext cx="348" cy="275"/>
            </a:xfrm>
            <a:prstGeom prst="ellipse">
              <a:avLst/>
            </a:prstGeom>
            <a:noFill/>
            <a:ln w="25400">
              <a:solidFill>
                <a:srgbClr val="FF5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4416" y="2323"/>
              <a:ext cx="1127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>
                  <a:solidFill>
                    <a:srgbClr val="FF5050"/>
                  </a:solidFill>
                  <a:latin typeface="Tahoma" charset="0"/>
                </a:rPr>
                <a:t>Not precisely measured</a:t>
              </a:r>
            </a:p>
            <a:p>
              <a:r>
                <a:rPr lang="en-US" sz="1200">
                  <a:solidFill>
                    <a:srgbClr val="FF5050"/>
                  </a:solidFill>
                  <a:latin typeface="Tahoma" charset="0"/>
                </a:rPr>
                <a:t>Inferred using unitarity </a:t>
              </a:r>
              <a:br>
                <a:rPr lang="en-US" sz="1200">
                  <a:solidFill>
                    <a:srgbClr val="FF5050"/>
                  </a:solidFill>
                  <a:latin typeface="Tahoma" charset="0"/>
                </a:rPr>
              </a:br>
              <a:endParaRPr lang="en-US" sz="1200">
                <a:solidFill>
                  <a:srgbClr val="FF5050"/>
                </a:solidFill>
                <a:latin typeface="Tahoma" charset="0"/>
              </a:endParaRPr>
            </a:p>
          </p:txBody>
        </p:sp>
      </p:grpSp>
      <p:pic>
        <p:nvPicPr>
          <p:cNvPr id="15" name="Picture 2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368676"/>
            <a:ext cx="48006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tchann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952500"/>
            <a:ext cx="1535113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schanne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198563"/>
            <a:ext cx="2133600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Oval 11"/>
          <p:cNvSpPr>
            <a:spLocks noChangeArrowheads="1"/>
          </p:cNvSpPr>
          <p:nvPr/>
        </p:nvSpPr>
        <p:spPr bwMode="auto">
          <a:xfrm>
            <a:off x="5237163" y="1897063"/>
            <a:ext cx="228600" cy="228600"/>
          </a:xfrm>
          <a:prstGeom prst="ellipse">
            <a:avLst/>
          </a:prstGeom>
          <a:noFill/>
          <a:ln w="1908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7654925" y="1700213"/>
            <a:ext cx="228600" cy="228600"/>
          </a:xfrm>
          <a:prstGeom prst="ellipse">
            <a:avLst/>
          </a:prstGeom>
          <a:noFill/>
          <a:ln w="1908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170613" y="2265363"/>
            <a:ext cx="874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algn="ctr">
              <a:buClr>
                <a:srgbClr val="000000"/>
              </a:buClr>
              <a:buSzPct val="100000"/>
              <a:buFont typeface="Trebuchet MS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>
                <a:solidFill>
                  <a:srgbClr val="000000"/>
                </a:solidFill>
                <a:latin typeface="Trebuchet MS" charset="0"/>
                <a:cs typeface="Arial Unicode MS" charset="0"/>
              </a:rPr>
              <a:t>|V</a:t>
            </a:r>
            <a:r>
              <a:rPr lang="en-US" sz="2400" baseline="-25000">
                <a:solidFill>
                  <a:srgbClr val="000000"/>
                </a:solidFill>
                <a:latin typeface="Trebuchet MS" charset="0"/>
                <a:cs typeface="Arial Unicode MS" charset="0"/>
              </a:rPr>
              <a:t>tb</a:t>
            </a:r>
            <a:r>
              <a:rPr lang="en-US" sz="2400">
                <a:solidFill>
                  <a:srgbClr val="000000"/>
                </a:solidFill>
                <a:latin typeface="Trebuchet MS" charset="0"/>
                <a:cs typeface="Arial Unicode MS" charset="0"/>
              </a:rPr>
              <a:t>|</a:t>
            </a:r>
          </a:p>
        </p:txBody>
      </p:sp>
      <p:sp>
        <p:nvSpPr>
          <p:cNvPr id="24" name="Line 14"/>
          <p:cNvSpPr>
            <a:spLocks noChangeShapeType="1"/>
          </p:cNvSpPr>
          <p:nvPr/>
        </p:nvSpPr>
        <p:spPr bwMode="auto">
          <a:xfrm flipV="1">
            <a:off x="6946900" y="1958975"/>
            <a:ext cx="685800" cy="460375"/>
          </a:xfrm>
          <a:prstGeom prst="line">
            <a:avLst/>
          </a:prstGeom>
          <a:noFill/>
          <a:ln w="19080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15"/>
          <p:cNvSpPr>
            <a:spLocks noChangeShapeType="1"/>
          </p:cNvSpPr>
          <p:nvPr/>
        </p:nvSpPr>
        <p:spPr bwMode="auto">
          <a:xfrm flipH="1" flipV="1">
            <a:off x="5497513" y="2111375"/>
            <a:ext cx="765175" cy="307975"/>
          </a:xfrm>
          <a:prstGeom prst="line">
            <a:avLst/>
          </a:prstGeom>
          <a:noFill/>
          <a:ln w="19080">
            <a:solidFill>
              <a:srgbClr val="00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Access to the W-t-b vertex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 charset="0"/>
                <a:ea typeface="ＭＳ Ｐゴシック" charset="0"/>
              </a:rPr>
              <a:t> V-A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 charset="0"/>
                <a:ea typeface="ＭＳ Ｐゴシック" charset="0"/>
              </a:rPr>
              <a:t> access to top quark spin</a:t>
            </a: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800" dirty="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800" dirty="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  <a:buFont typeface="Arial" charset="0"/>
              <a:buNone/>
            </a:pPr>
            <a:endParaRPr lang="en-US" sz="1800" dirty="0">
              <a:latin typeface="Calibri" charset="0"/>
              <a:ea typeface="ＭＳ Ｐゴシック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Allows measurement of </a:t>
            </a:r>
            <a:r>
              <a:rPr lang="en-GB" sz="2400" dirty="0">
                <a:latin typeface="Calibri" charset="0"/>
                <a:ea typeface="ＭＳ Ｐゴシック" charset="0"/>
                <a:cs typeface="ＭＳ Ｐゴシック" charset="0"/>
              </a:rPr>
              <a:t>CKM 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matrix </a:t>
            </a:r>
            <a:b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 element |</a:t>
            </a:r>
            <a:r>
              <a:rPr lang="en-US" sz="2400" dirty="0" err="1">
                <a:latin typeface="Calibri" charset="0"/>
                <a:ea typeface="ＭＳ Ｐゴシック" charset="0"/>
                <a:cs typeface="ＭＳ Ｐゴシック" charset="0"/>
              </a:rPr>
              <a:t>V</a:t>
            </a:r>
            <a:r>
              <a:rPr lang="en-US" sz="2400" baseline="-25000" dirty="0" err="1">
                <a:latin typeface="Calibri" charset="0"/>
                <a:ea typeface="ＭＳ Ｐゴシック" charset="0"/>
                <a:cs typeface="ＭＳ Ｐゴシック" charset="0"/>
              </a:rPr>
              <a:t>tb</a:t>
            </a:r>
            <a:r>
              <a:rPr lang="en-US" sz="2400" dirty="0">
                <a:latin typeface="Calibri" charset="0"/>
                <a:ea typeface="ＭＳ Ｐゴシック" charset="0"/>
                <a:cs typeface="ＭＳ Ｐゴシック" charset="0"/>
              </a:rPr>
              <a:t>|: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 charset="0"/>
                <a:ea typeface="ＭＳ Ｐゴシック" charset="0"/>
              </a:rPr>
              <a:t>Is this Matrix 3x3 ?  </a:t>
            </a:r>
            <a:br>
              <a:rPr lang="en-US" sz="1800" dirty="0">
                <a:latin typeface="Calibri" charset="0"/>
                <a:ea typeface="ＭＳ Ｐゴシック" charset="0"/>
              </a:rPr>
            </a:br>
            <a:r>
              <a:rPr lang="en-US" sz="1800" dirty="0">
                <a:latin typeface="Calibri" charset="0"/>
                <a:ea typeface="ＭＳ Ｐゴシック" charset="0"/>
              </a:rPr>
              <a:t>Is there a 4</a:t>
            </a:r>
            <a:r>
              <a:rPr lang="en-US" sz="1800" baseline="30000" dirty="0">
                <a:latin typeface="Calibri" charset="0"/>
                <a:ea typeface="ＭＳ Ｐゴシック" charset="0"/>
              </a:rPr>
              <a:t>th</a:t>
            </a:r>
            <a:r>
              <a:rPr lang="en-US" sz="1800" dirty="0">
                <a:latin typeface="Calibri" charset="0"/>
                <a:ea typeface="ＭＳ Ｐゴシック" charset="0"/>
              </a:rPr>
              <a:t> generation 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>
                <a:latin typeface="Calibri" charset="0"/>
                <a:ea typeface="ＭＳ Ｐゴシック" charset="0"/>
              </a:rPr>
              <a:t>Does </a:t>
            </a:r>
            <a:r>
              <a:rPr lang="en-US" sz="1800" dirty="0" err="1">
                <a:latin typeface="Calibri" charset="0"/>
                <a:ea typeface="ＭＳ Ｐゴシック" charset="0"/>
              </a:rPr>
              <a:t>unitarity</a:t>
            </a:r>
            <a:r>
              <a:rPr lang="en-US" sz="1800" dirty="0">
                <a:latin typeface="Calibri" charset="0"/>
                <a:ea typeface="ＭＳ Ｐゴシック" charset="0"/>
              </a:rPr>
              <a:t> hold </a:t>
            </a:r>
            <a:r>
              <a:rPr lang="en-US" sz="1800" dirty="0" smtClean="0">
                <a:latin typeface="Calibri" charset="0"/>
                <a:ea typeface="ＭＳ Ｐゴシック" charset="0"/>
              </a:rPr>
              <a:t>?</a:t>
            </a:r>
            <a:endParaRPr lang="en-US" sz="2000" dirty="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80000"/>
              </a:lnSpc>
            </a:pPr>
            <a:r>
              <a:rPr lang="ja-JP" altLang="en-US" sz="1800" dirty="0">
                <a:latin typeface="Calibri" charset="0"/>
                <a:ea typeface="ＭＳ Ｐゴシック" charset="0"/>
              </a:rPr>
              <a:t>“</a:t>
            </a:r>
            <a:r>
              <a:rPr lang="en-US" sz="1800" dirty="0">
                <a:latin typeface="Calibri" charset="0"/>
                <a:ea typeface="ＭＳ Ｐゴシック" charset="0"/>
              </a:rPr>
              <a:t>simple</a:t>
            </a:r>
            <a:r>
              <a:rPr lang="ja-JP" altLang="en-US" sz="1800" dirty="0">
                <a:latin typeface="Calibri" charset="0"/>
                <a:ea typeface="ＭＳ Ｐゴシック" charset="0"/>
              </a:rPr>
              <a:t>”</a:t>
            </a:r>
            <a:r>
              <a:rPr lang="en-US" sz="1800" dirty="0">
                <a:latin typeface="Calibri" charset="0"/>
                <a:ea typeface="ＭＳ Ｐゴシック" charset="0"/>
              </a:rPr>
              <a:t> 4</a:t>
            </a:r>
            <a:r>
              <a:rPr lang="en-US" sz="1800" baseline="30000" dirty="0">
                <a:latin typeface="Calibri" charset="0"/>
                <a:ea typeface="ＭＳ Ｐゴシック" charset="0"/>
              </a:rPr>
              <a:t>th</a:t>
            </a:r>
            <a:r>
              <a:rPr lang="en-US" sz="1800" dirty="0">
                <a:latin typeface="Calibri" charset="0"/>
                <a:ea typeface="ＭＳ Ｐゴシック" charset="0"/>
              </a:rPr>
              <a:t> generation ruled </a:t>
            </a:r>
            <a:br>
              <a:rPr lang="en-US" sz="1800" dirty="0">
                <a:latin typeface="Calibri" charset="0"/>
                <a:ea typeface="ＭＳ Ｐゴシック" charset="0"/>
              </a:rPr>
            </a:br>
            <a:r>
              <a:rPr lang="en-US" sz="1800" dirty="0">
                <a:latin typeface="Calibri" charset="0"/>
                <a:ea typeface="ＭＳ Ｐゴシック" charset="0"/>
              </a:rPr>
              <a:t>out by EW fits but see  e.g.</a:t>
            </a:r>
            <a:br>
              <a:rPr lang="en-US" sz="1800" dirty="0">
                <a:latin typeface="Calibri" charset="0"/>
                <a:ea typeface="ＭＳ Ｐゴシック" charset="0"/>
              </a:rPr>
            </a:br>
            <a:r>
              <a:rPr lang="en-US" sz="2000" dirty="0">
                <a:latin typeface="Calibri" charset="0"/>
                <a:ea typeface="ＭＳ Ｐゴシック" charset="0"/>
              </a:rPr>
              <a:t/>
            </a:r>
            <a:br>
              <a:rPr lang="en-US" sz="2000" dirty="0">
                <a:latin typeface="Calibri" charset="0"/>
                <a:ea typeface="ＭＳ Ｐゴシック" charset="0"/>
              </a:rPr>
            </a:br>
            <a:endParaRPr lang="en-US" dirty="0"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24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top quark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5816599"/>
            <a:ext cx="4231236" cy="726549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There are m</a:t>
            </a:r>
            <a:r>
              <a:rPr lang="en-US" dirty="0" smtClean="0"/>
              <a:t>any results form LHC experiments currently on single top </a:t>
            </a:r>
            <a:endParaRPr lang="en-US" dirty="0"/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1371600"/>
            <a:ext cx="42560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7556500" y="5181600"/>
            <a:ext cx="977900" cy="381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pic>
        <p:nvPicPr>
          <p:cNvPr id="6" name="Picture 7" descr="D0_summ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600200"/>
            <a:ext cx="4494212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3124200" y="3886200"/>
            <a:ext cx="1371600" cy="3810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pic>
        <p:nvPicPr>
          <p:cNvPr id="8" name="Picture 18" descr="d0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865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3" descr="CDF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478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30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Vtb</a:t>
            </a:r>
            <a:r>
              <a:rPr lang="en-US" dirty="0" smtClean="0"/>
              <a:t> direct measurement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38" y="1519240"/>
            <a:ext cx="3827462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AutoShape 5"/>
          <p:cNvSpPr>
            <a:spLocks/>
          </p:cNvSpPr>
          <p:nvPr/>
        </p:nvSpPr>
        <p:spPr bwMode="auto">
          <a:xfrm>
            <a:off x="5105400" y="1041402"/>
            <a:ext cx="228600" cy="1500188"/>
          </a:xfrm>
          <a:prstGeom prst="rightBrace">
            <a:avLst>
              <a:gd name="adj1" fmla="val 58333"/>
              <a:gd name="adj2" fmla="val 51370"/>
            </a:avLst>
          </a:prstGeom>
          <a:noFill/>
          <a:ln w="50760">
            <a:solidFill>
              <a:srgbClr val="3333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>
          <a:xfrm>
            <a:off x="-152400" y="976313"/>
            <a:ext cx="5468938" cy="1676400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7475" indent="168275">
              <a:spcBef>
                <a:spcPts val="450"/>
              </a:spcBef>
              <a:tabLst>
                <a:tab pos="687388" algn="l"/>
                <a:tab pos="1601788" algn="l"/>
                <a:tab pos="2516188" algn="l"/>
                <a:tab pos="3430588" algn="l"/>
                <a:tab pos="4344988" algn="l"/>
                <a:tab pos="5259388" algn="l"/>
                <a:tab pos="6173788" algn="l"/>
                <a:tab pos="7088188" algn="l"/>
                <a:tab pos="8002588" algn="l"/>
                <a:tab pos="8916988" algn="l"/>
                <a:tab pos="9831388" algn="l"/>
              </a:tabLst>
            </a:pPr>
            <a:r>
              <a:rPr lang="en-US" sz="1800" dirty="0" smtClean="0">
                <a:latin typeface="Calibri" charset="0"/>
                <a:ea typeface="ＭＳ Ｐゴシック" charset="0"/>
                <a:cs typeface="ＭＳ Ｐゴシック" charset="0"/>
              </a:rPr>
              <a:t>Using cross section result measure |</a:t>
            </a:r>
            <a:r>
              <a:rPr lang="en-US" sz="1800" dirty="0" err="1" smtClean="0">
                <a:latin typeface="Calibri" charset="0"/>
                <a:ea typeface="ＭＳ Ｐゴシック" charset="0"/>
                <a:cs typeface="ＭＳ Ｐゴシック" charset="0"/>
              </a:rPr>
              <a:t>V</a:t>
            </a:r>
            <a:r>
              <a:rPr lang="en-US" sz="1800" baseline="-25000" dirty="0" err="1" smtClean="0">
                <a:latin typeface="Calibri" charset="0"/>
                <a:ea typeface="ＭＳ Ｐゴシック" charset="0"/>
                <a:cs typeface="ＭＳ Ｐゴシック" charset="0"/>
              </a:rPr>
              <a:t>tb</a:t>
            </a:r>
            <a:r>
              <a:rPr lang="en-US" sz="1800" dirty="0" smtClean="0">
                <a:latin typeface="Calibri" charset="0"/>
                <a:ea typeface="ＭＳ Ｐゴシック" charset="0"/>
                <a:cs typeface="ＭＳ Ｐゴシック" charset="0"/>
              </a:rPr>
              <a:t>|</a:t>
            </a:r>
            <a:r>
              <a:rPr 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117475" indent="168275">
              <a:spcBef>
                <a:spcPts val="450"/>
              </a:spcBef>
              <a:tabLst>
                <a:tab pos="687388" algn="l"/>
                <a:tab pos="1601788" algn="l"/>
                <a:tab pos="2516188" algn="l"/>
                <a:tab pos="3430588" algn="l"/>
                <a:tab pos="4344988" algn="l"/>
                <a:tab pos="5259388" algn="l"/>
                <a:tab pos="6173788" algn="l"/>
                <a:tab pos="7088188" algn="l"/>
                <a:tab pos="8002588" algn="l"/>
                <a:tab pos="8916988" algn="l"/>
                <a:tab pos="9831388" algn="l"/>
              </a:tabLst>
            </a:pPr>
            <a:r>
              <a:rPr 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Don</a:t>
            </a:r>
            <a:r>
              <a:rPr lang="ja-JP" alt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t assume 3 gen or </a:t>
            </a:r>
            <a:r>
              <a:rPr lang="en-US" sz="1800" dirty="0" err="1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unitarity</a:t>
            </a:r>
            <a:r>
              <a:rPr 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 of CKM matrix</a:t>
            </a:r>
          </a:p>
          <a:p>
            <a:pPr marL="117475" indent="168275">
              <a:spcBef>
                <a:spcPts val="450"/>
              </a:spcBef>
              <a:buClr>
                <a:srgbClr val="434343"/>
              </a:buClr>
              <a:tabLst>
                <a:tab pos="687388" algn="l"/>
                <a:tab pos="1601788" algn="l"/>
                <a:tab pos="2516188" algn="l"/>
                <a:tab pos="3430588" algn="l"/>
                <a:tab pos="4344988" algn="l"/>
                <a:tab pos="5259388" algn="l"/>
                <a:tab pos="6173788" algn="l"/>
                <a:tab pos="7088188" algn="l"/>
                <a:tab pos="8002588" algn="l"/>
                <a:tab pos="8916988" algn="l"/>
                <a:tab pos="9831388" algn="l"/>
              </a:tabLst>
            </a:pPr>
            <a:r>
              <a:rPr 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Assume Standard Model (V-A) coupling</a:t>
            </a:r>
          </a:p>
          <a:p>
            <a:pPr marL="117475" indent="168275">
              <a:spcBef>
                <a:spcPts val="450"/>
              </a:spcBef>
              <a:buClr>
                <a:srgbClr val="434343"/>
              </a:buClr>
              <a:buFontTx/>
              <a:buNone/>
              <a:tabLst>
                <a:tab pos="687388" algn="l"/>
                <a:tab pos="1601788" algn="l"/>
                <a:tab pos="2516188" algn="l"/>
                <a:tab pos="3430588" algn="l"/>
                <a:tab pos="4344988" algn="l"/>
                <a:tab pos="5259388" algn="l"/>
                <a:tab pos="6173788" algn="l"/>
                <a:tab pos="7088188" algn="l"/>
                <a:tab pos="8002588" algn="l"/>
                <a:tab pos="8916988" algn="l"/>
                <a:tab pos="9831388" algn="l"/>
              </a:tabLst>
            </a:pPr>
            <a:r>
              <a:rPr 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And   |</a:t>
            </a:r>
            <a:r>
              <a:rPr lang="en-US" sz="1800" dirty="0" err="1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V</a:t>
            </a:r>
            <a:r>
              <a:rPr lang="en-US" sz="1800" baseline="-25000" dirty="0" err="1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tb</a:t>
            </a:r>
            <a:r>
              <a:rPr 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| &gt;&gt; |</a:t>
            </a:r>
            <a:r>
              <a:rPr lang="en-US" sz="1800" dirty="0" err="1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V</a:t>
            </a:r>
            <a:r>
              <a:rPr lang="en-US" sz="1800" baseline="-25000" dirty="0" err="1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ts</a:t>
            </a:r>
            <a:r>
              <a:rPr 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|, |</a:t>
            </a:r>
            <a:r>
              <a:rPr lang="en-US" sz="1800" dirty="0" err="1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V</a:t>
            </a:r>
            <a:r>
              <a:rPr lang="en-US" sz="1800" baseline="-25000" dirty="0" err="1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td</a:t>
            </a:r>
            <a:r>
              <a:rPr 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|</a:t>
            </a:r>
          </a:p>
          <a:p>
            <a:pPr marL="117475" indent="168275">
              <a:spcBef>
                <a:spcPts val="450"/>
              </a:spcBef>
              <a:buClr>
                <a:srgbClr val="434343"/>
              </a:buClr>
              <a:buFontTx/>
              <a:buNone/>
              <a:tabLst>
                <a:tab pos="687388" algn="l"/>
                <a:tab pos="1601788" algn="l"/>
                <a:tab pos="2516188" algn="l"/>
                <a:tab pos="3430588" algn="l"/>
                <a:tab pos="4344988" algn="l"/>
                <a:tab pos="5259388" algn="l"/>
                <a:tab pos="6173788" algn="l"/>
                <a:tab pos="7088188" algn="l"/>
                <a:tab pos="8002588" algn="l"/>
                <a:tab pos="8916988" algn="l"/>
                <a:tab pos="9831388" algn="l"/>
              </a:tabLst>
            </a:pPr>
            <a:r>
              <a:rPr 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     (from BR(t →</a:t>
            </a:r>
            <a:r>
              <a:rPr lang="en-US" sz="1800" dirty="0" err="1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Wb</a:t>
            </a:r>
            <a:r>
              <a:rPr lang="en-US" sz="18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) measurements</a:t>
            </a:r>
            <a:r>
              <a:rPr lang="en-US" sz="2000" dirty="0" smtClean="0">
                <a:solidFill>
                  <a:srgbClr val="434343"/>
                </a:solidFill>
                <a:latin typeface="Calibri" charset="0"/>
                <a:ea typeface="ＭＳ Ｐゴシック" charset="0"/>
                <a:cs typeface="ＭＳ Ｐゴシック" charset="0"/>
              </a:rPr>
              <a:t>)‏</a:t>
            </a:r>
          </a:p>
          <a:p>
            <a:pPr marL="117475" indent="168275">
              <a:spcBef>
                <a:spcPts val="400"/>
              </a:spcBef>
              <a:buClr>
                <a:srgbClr val="434343"/>
              </a:buClr>
              <a:buFontTx/>
              <a:buNone/>
              <a:tabLst>
                <a:tab pos="687388" algn="l"/>
                <a:tab pos="1601788" algn="l"/>
                <a:tab pos="2516188" algn="l"/>
                <a:tab pos="3430588" algn="l"/>
                <a:tab pos="4344988" algn="l"/>
                <a:tab pos="5259388" algn="l"/>
                <a:tab pos="6173788" algn="l"/>
                <a:tab pos="7088188" algn="l"/>
                <a:tab pos="8002588" algn="l"/>
                <a:tab pos="8916988" algn="l"/>
                <a:tab pos="9831388" algn="l"/>
              </a:tabLst>
            </a:pPr>
            <a:endParaRPr lang="en-US" sz="2000" dirty="0">
              <a:solidFill>
                <a:srgbClr val="434343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6200" y="6019800"/>
            <a:ext cx="4724400" cy="401638"/>
          </a:xfrm>
          <a:prstGeom prst="rect">
            <a:avLst/>
          </a:prstGeom>
          <a:solidFill>
            <a:srgbClr val="FF6600"/>
          </a:solidFill>
          <a:ln w="57240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1500"/>
              </a:spcBef>
              <a:buClr>
                <a:srgbClr val="CCCCFF"/>
              </a:buClr>
              <a:buSzPct val="70000"/>
              <a:buFont typeface="Wingdings" charset="0"/>
              <a:buNone/>
            </a:pPr>
            <a:r>
              <a:rPr lang="en-US" sz="2000" dirty="0">
                <a:solidFill>
                  <a:srgbClr val="000000"/>
                </a:solidFill>
                <a:latin typeface="Calibri" charset="0"/>
                <a:cs typeface="Arial Unicode MS" charset="0"/>
              </a:rPr>
              <a:t>|</a:t>
            </a:r>
            <a:r>
              <a:rPr lang="en-US" sz="2000" dirty="0" err="1">
                <a:solidFill>
                  <a:srgbClr val="000000"/>
                </a:solidFill>
                <a:latin typeface="Calibri" charset="0"/>
                <a:cs typeface="Arial Unicode MS" charset="0"/>
              </a:rPr>
              <a:t>V</a:t>
            </a:r>
            <a:r>
              <a:rPr lang="en-US" sz="2000" baseline="-25000" dirty="0" err="1">
                <a:solidFill>
                  <a:srgbClr val="000000"/>
                </a:solidFill>
                <a:latin typeface="Calibri" charset="0"/>
                <a:cs typeface="Arial Unicode MS" charset="0"/>
              </a:rPr>
              <a:t>tb</a:t>
            </a:r>
            <a:r>
              <a:rPr lang="en-US" sz="2000" dirty="0">
                <a:solidFill>
                  <a:srgbClr val="000000"/>
                </a:solidFill>
                <a:latin typeface="Calibri" charset="0"/>
                <a:cs typeface="Arial Unicode MS" charset="0"/>
              </a:rPr>
              <a:t>|= 0.91 ± 0.11 (</a:t>
            </a:r>
            <a:r>
              <a:rPr lang="en-US" sz="2000" dirty="0" err="1">
                <a:solidFill>
                  <a:srgbClr val="000000"/>
                </a:solidFill>
                <a:latin typeface="Calibri" charset="0"/>
                <a:cs typeface="Arial Unicode MS" charset="0"/>
              </a:rPr>
              <a:t>stat+syst</a:t>
            </a:r>
            <a:r>
              <a:rPr lang="en-US" sz="2000" dirty="0">
                <a:solidFill>
                  <a:srgbClr val="000000"/>
                </a:solidFill>
                <a:latin typeface="Calibri" charset="0"/>
                <a:cs typeface="Arial Unicode MS" charset="0"/>
              </a:rPr>
              <a:t>) ± 0.07 (theory)‏</a:t>
            </a:r>
          </a:p>
        </p:txBody>
      </p:sp>
      <p:pic>
        <p:nvPicPr>
          <p:cNvPr id="8" name="Picture 16" descr="vtbLim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24138"/>
            <a:ext cx="4191000" cy="331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838200" y="3200400"/>
            <a:ext cx="2438400" cy="371475"/>
          </a:xfrm>
          <a:prstGeom prst="rect">
            <a:avLst/>
          </a:prstGeom>
          <a:solidFill>
            <a:srgbClr val="FF6600"/>
          </a:solidFill>
          <a:ln w="57240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1500"/>
              </a:spcBef>
              <a:buClr>
                <a:srgbClr val="CCCCFF"/>
              </a:buClr>
              <a:buSzPct val="70000"/>
              <a:buFont typeface="Wingdings" charset="0"/>
              <a:buNone/>
            </a:pPr>
            <a:r>
              <a:rPr lang="en-US" sz="1800">
                <a:solidFill>
                  <a:srgbClr val="000000"/>
                </a:solidFill>
                <a:latin typeface="Calibri" charset="0"/>
                <a:cs typeface="Arial Unicode MS" charset="0"/>
              </a:rPr>
              <a:t>|V</a:t>
            </a:r>
            <a:r>
              <a:rPr lang="en-US" sz="1800" baseline="-25000">
                <a:solidFill>
                  <a:srgbClr val="000000"/>
                </a:solidFill>
                <a:latin typeface="Calibri" charset="0"/>
                <a:cs typeface="Arial Unicode MS" charset="0"/>
              </a:rPr>
              <a:t>tb</a:t>
            </a:r>
            <a:r>
              <a:rPr lang="en-US" sz="1800">
                <a:solidFill>
                  <a:srgbClr val="000000"/>
                </a:solidFill>
                <a:latin typeface="Calibri" charset="0"/>
                <a:cs typeface="Arial Unicode MS" charset="0"/>
              </a:rPr>
              <a:t>|&gt;0.71 at 95% C.L.</a:t>
            </a:r>
          </a:p>
        </p:txBody>
      </p:sp>
      <p:pic>
        <p:nvPicPr>
          <p:cNvPr id="10" name="Picture 22" descr="D0_VT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3" y="2652713"/>
            <a:ext cx="4414837" cy="329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5105400" y="6019800"/>
            <a:ext cx="4038600" cy="401638"/>
          </a:xfrm>
          <a:prstGeom prst="rect">
            <a:avLst/>
          </a:prstGeom>
          <a:solidFill>
            <a:srgbClr val="FF6600"/>
          </a:solidFill>
          <a:ln w="57240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ts val="1500"/>
              </a:spcBef>
              <a:buClr>
                <a:srgbClr val="CCCCFF"/>
              </a:buClr>
              <a:buSzPct val="70000"/>
              <a:buFont typeface="Wingdings" charset="0"/>
              <a:buNone/>
            </a:pPr>
            <a:r>
              <a:rPr lang="en-US" sz="2000">
                <a:solidFill>
                  <a:srgbClr val="000000"/>
                </a:solidFill>
                <a:latin typeface="Calibri" charset="0"/>
                <a:cs typeface="Arial Unicode MS" charset="0"/>
              </a:rPr>
              <a:t>|V</a:t>
            </a:r>
            <a:r>
              <a:rPr lang="en-US" sz="2000" baseline="-25000">
                <a:solidFill>
                  <a:srgbClr val="000000"/>
                </a:solidFill>
                <a:latin typeface="Calibri" charset="0"/>
                <a:cs typeface="Arial Unicode MS" charset="0"/>
              </a:rPr>
              <a:t>tb</a:t>
            </a:r>
            <a:r>
              <a:rPr lang="en-US" sz="2000">
                <a:solidFill>
                  <a:srgbClr val="000000"/>
                </a:solidFill>
                <a:latin typeface="Calibri" charset="0"/>
                <a:cs typeface="Arial Unicode MS" charset="0"/>
              </a:rPr>
              <a:t>|= 1.07 ± 0.12 (stat+syst) </a:t>
            </a: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5486400" y="3724275"/>
            <a:ext cx="2438400" cy="371475"/>
          </a:xfrm>
          <a:prstGeom prst="rect">
            <a:avLst/>
          </a:prstGeom>
          <a:solidFill>
            <a:srgbClr val="FF6600"/>
          </a:solidFill>
          <a:ln w="57240">
            <a:solidFill>
              <a:srgbClr val="FF990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1500"/>
              </a:spcBef>
              <a:buClr>
                <a:srgbClr val="CCCCFF"/>
              </a:buClr>
              <a:buSzPct val="70000"/>
              <a:buFont typeface="Wingdings" charset="0"/>
              <a:buNone/>
            </a:pPr>
            <a:r>
              <a:rPr lang="en-US" sz="1800">
                <a:solidFill>
                  <a:srgbClr val="000000"/>
                </a:solidFill>
                <a:latin typeface="Calibri" charset="0"/>
                <a:cs typeface="Arial Unicode MS" charset="0"/>
              </a:rPr>
              <a:t>|V</a:t>
            </a:r>
            <a:r>
              <a:rPr lang="en-US" sz="1800" baseline="-25000">
                <a:solidFill>
                  <a:srgbClr val="000000"/>
                </a:solidFill>
                <a:latin typeface="Calibri" charset="0"/>
                <a:cs typeface="Arial Unicode MS" charset="0"/>
              </a:rPr>
              <a:t>tb</a:t>
            </a:r>
            <a:r>
              <a:rPr lang="en-US" sz="1800">
                <a:solidFill>
                  <a:srgbClr val="000000"/>
                </a:solidFill>
                <a:latin typeface="Calibri" charset="0"/>
                <a:cs typeface="Arial Unicode MS" charset="0"/>
              </a:rPr>
              <a:t>|&gt;0.78 at 95% C.L.</a:t>
            </a:r>
          </a:p>
        </p:txBody>
      </p:sp>
    </p:spTree>
    <p:extLst>
      <p:ext uri="{BB962C8B-B14F-4D97-AF65-F5344CB8AC3E}">
        <p14:creationId xmlns:p14="http://schemas.microsoft.com/office/powerpoint/2010/main" val="262336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CDF significance</a:t>
            </a:r>
            <a:endParaRPr lang="en-US" dirty="0"/>
          </a:p>
        </p:txBody>
      </p:sp>
      <p:pic>
        <p:nvPicPr>
          <p:cNvPr id="4" name="Picture 2" descr="ts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43767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13800" y="6201721"/>
            <a:ext cx="38240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600" dirty="0" smtClean="0">
                <a:latin typeface="Calibri" charset="0"/>
              </a:rPr>
              <a:t>This requires 400 </a:t>
            </a:r>
            <a:r>
              <a:rPr lang="en-US" sz="1600" dirty="0">
                <a:latin typeface="Calibri" charset="0"/>
              </a:rPr>
              <a:t>Mio pseudo-experiments!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914400" y="4191000"/>
            <a:ext cx="1196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800">
                <a:latin typeface="Calibri" charset="0"/>
              </a:rPr>
              <a:t>3.1 x 10</a:t>
            </a:r>
            <a:r>
              <a:rPr lang="en-US" sz="1800" baseline="30000">
                <a:latin typeface="Calibri" charset="0"/>
              </a:rPr>
              <a:t>-7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209800" y="4733925"/>
            <a:ext cx="520700" cy="138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28600" y="5486400"/>
            <a:ext cx="392112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latin typeface="Calibri" charset="0"/>
              </a:rPr>
              <a:t>Expected p-value : xxx </a:t>
            </a:r>
            <a:r>
              <a:rPr lang="en-US" sz="1200">
                <a:latin typeface="Calibri" charset="0"/>
              </a:rPr>
              <a:t>x</a:t>
            </a:r>
            <a:r>
              <a:rPr lang="en-US" sz="1800">
                <a:latin typeface="Calibri" charset="0"/>
              </a:rPr>
              <a:t>10 </a:t>
            </a:r>
            <a:r>
              <a:rPr lang="en-US" sz="1800" baseline="30000">
                <a:latin typeface="Calibri" charset="0"/>
              </a:rPr>
              <a:t>-10</a:t>
            </a:r>
            <a:r>
              <a:rPr lang="en-US" sz="1800">
                <a:latin typeface="Calibri" charset="0"/>
              </a:rPr>
              <a:t>: &gt;5.9</a:t>
            </a:r>
            <a:r>
              <a:rPr lang="el-GR" sz="1800">
                <a:latin typeface="Calibri" charset="0"/>
              </a:rPr>
              <a:t>σ</a:t>
            </a:r>
          </a:p>
          <a:p>
            <a:r>
              <a:rPr lang="en-US" sz="1800">
                <a:solidFill>
                  <a:srgbClr val="CC0000"/>
                </a:solidFill>
                <a:latin typeface="Calibri" charset="0"/>
              </a:rPr>
              <a:t>Observed p-value: 3.1  </a:t>
            </a:r>
            <a:r>
              <a:rPr lang="en-US" sz="1200">
                <a:solidFill>
                  <a:srgbClr val="CC0000"/>
                </a:solidFill>
                <a:latin typeface="Calibri" charset="0"/>
              </a:rPr>
              <a:t>x</a:t>
            </a:r>
            <a:r>
              <a:rPr lang="en-US" sz="1800">
                <a:solidFill>
                  <a:srgbClr val="CC0000"/>
                </a:solidFill>
                <a:latin typeface="Calibri" charset="0"/>
              </a:rPr>
              <a:t>10</a:t>
            </a:r>
            <a:r>
              <a:rPr lang="en-US" sz="1800" baseline="30000">
                <a:solidFill>
                  <a:srgbClr val="CC0000"/>
                </a:solidFill>
                <a:latin typeface="Calibri" charset="0"/>
              </a:rPr>
              <a:t>-7 :        </a:t>
            </a:r>
            <a:r>
              <a:rPr lang="en-US" sz="1800">
                <a:solidFill>
                  <a:srgbClr val="CC0000"/>
                </a:solidFill>
                <a:latin typeface="Calibri" charset="0"/>
              </a:rPr>
              <a:t>5.0</a:t>
            </a:r>
            <a:r>
              <a:rPr lang="el-GR" sz="1800">
                <a:solidFill>
                  <a:srgbClr val="CC0000"/>
                </a:solidFill>
                <a:latin typeface="Calibri" charset="0"/>
              </a:rPr>
              <a:t>σ</a:t>
            </a:r>
          </a:p>
        </p:txBody>
      </p:sp>
      <p:graphicFrame>
        <p:nvGraphicFramePr>
          <p:cNvPr id="9" name="Group 99"/>
          <p:cNvGraphicFramePr>
            <a:graphicFrameLocks/>
          </p:cNvGraphicFramePr>
          <p:nvPr/>
        </p:nvGraphicFramePr>
        <p:xfrm>
          <a:off x="4648200" y="1066800"/>
          <a:ext cx="4343400" cy="3310128"/>
        </p:xfrm>
        <a:graphic>
          <a:graphicData uri="http://schemas.openxmlformats.org/drawingml/2006/table">
            <a:tbl>
              <a:tblPr/>
              <a:tblGrid>
                <a:gridCol w="1328738"/>
                <a:gridCol w="1566862"/>
                <a:gridCol w="1447800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Analysis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Significance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Std.Dev. (</a:t>
                      </a:r>
                      <a:r>
                        <a:rPr kumimoji="0" lang="el-G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σ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l-G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harco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Sensitivity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Std.Dev. (</a:t>
                      </a:r>
                      <a:r>
                        <a:rPr kumimoji="0" lang="el-G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σ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)</a:t>
                      </a:r>
                      <a:endParaRPr kumimoji="0" lang="el-GR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harco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NN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 3.5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  5.2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4.3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  <a:sym typeface="Wingdings 2" charset="0"/>
                        </a:rPr>
                        <a:t>  4.9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LF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2.4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  <a:sym typeface="Wingdings 2" charset="0"/>
                        </a:rPr>
                        <a:t>  4.0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LFS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2.0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  <a:sym typeface="Wingdings 2" charset="0"/>
                        </a:rPr>
                        <a:t>  1.1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BDT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3.5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  5.2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SD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4.8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&gt;5.9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MJ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2.1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  1.4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Combined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CC0000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</a:rPr>
                        <a:t>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rcoal" charset="0"/>
                          <a:ea typeface="ＭＳ Ｐゴシック" charset="0"/>
                          <a:cs typeface="ＭＳ Ｐゴシック" charset="0"/>
                          <a:sym typeface="Wingdings 2" charset="0"/>
                        </a:rPr>
                        <a:t>&gt;5.9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DED"/>
                    </a:solidFill>
                  </a:tcPr>
                </a:tc>
              </a:tr>
            </a:tbl>
          </a:graphicData>
        </a:graphic>
      </p:graphicFrame>
      <p:sp>
        <p:nvSpPr>
          <p:cNvPr id="11" name="Line 100"/>
          <p:cNvSpPr>
            <a:spLocks noChangeShapeType="1"/>
          </p:cNvSpPr>
          <p:nvPr/>
        </p:nvSpPr>
        <p:spPr bwMode="auto">
          <a:xfrm>
            <a:off x="2717800" y="1762125"/>
            <a:ext cx="46038" cy="3092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48200" y="4733925"/>
            <a:ext cx="4199467" cy="12003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Use many multivariate analysis technique</a:t>
            </a:r>
          </a:p>
          <a:p>
            <a:r>
              <a:rPr lang="en-US" dirty="0" smtClean="0"/>
              <a:t>to extract the signal. Compare for consistency and combine for better precision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317067" y="4376928"/>
            <a:ext cx="0" cy="3569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50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64" y="117850"/>
            <a:ext cx="8673696" cy="786917"/>
          </a:xfrm>
        </p:spPr>
        <p:txBody>
          <a:bodyPr/>
          <a:lstStyle/>
          <a:p>
            <a:r>
              <a:rPr lang="en-US" dirty="0" smtClean="0"/>
              <a:t>Tuesday lectures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9257783"/>
              </p:ext>
            </p:extLst>
          </p:nvPr>
        </p:nvGraphicFramePr>
        <p:xfrm>
          <a:off x="170494" y="1154564"/>
          <a:ext cx="4385234" cy="4119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260"/>
                <a:gridCol w="2783208"/>
                <a:gridCol w="8157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Sept 27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Positron (p9)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Muon (p29)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Pion (p34)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Unstable particles (p65</a:t>
                      </a:r>
                      <a:r>
                        <a:rPr lang="en-US" sz="1400" baseline="0" dirty="0" smtClean="0"/>
                        <a:t> or</a:t>
                      </a:r>
                      <a:r>
                        <a:rPr lang="en-US" sz="1400" dirty="0" smtClean="0"/>
                        <a:t> p71)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Anti-p</a:t>
                      </a:r>
                      <a:r>
                        <a:rPr lang="en-US" sz="1400" baseline="0" dirty="0" smtClean="0"/>
                        <a:t> (p87) or Anti-n (p94)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Lukas</a:t>
                      </a:r>
                    </a:p>
                    <a:p>
                      <a:r>
                        <a:rPr lang="en-US" sz="1400" dirty="0" smtClean="0"/>
                        <a:t>Oliver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Omega-(p144)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 violation in beta (p163)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</a:t>
                      </a:r>
                      <a:r>
                        <a:rPr lang="en-US" sz="1400" baseline="0" dirty="0" smtClean="0"/>
                        <a:t> violation in </a:t>
                      </a:r>
                      <a:r>
                        <a:rPr lang="en-US" sz="1400" baseline="0" dirty="0" err="1" smtClean="0"/>
                        <a:t>pions</a:t>
                      </a:r>
                      <a:r>
                        <a:rPr lang="en-US" sz="1400" baseline="0" dirty="0" smtClean="0"/>
                        <a:t> (165)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K-long 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(p197)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CP violation (p206)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Kevin</a:t>
                      </a:r>
                    </a:p>
                    <a:p>
                      <a:r>
                        <a:rPr lang="en-US" sz="140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Tau lepton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J and Psi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Charm meson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Oliver</a:t>
                      </a:r>
                    </a:p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Quarks SLAC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75777494"/>
              </p:ext>
            </p:extLst>
          </p:nvPr>
        </p:nvGraphicFramePr>
        <p:xfrm>
          <a:off x="4649797" y="1143326"/>
          <a:ext cx="4288462" cy="4851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903"/>
                <a:gridCol w="2429817"/>
                <a:gridCol w="10747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Jets UA2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Gluons TASSO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Neutral</a:t>
                      </a:r>
                      <a:r>
                        <a:rPr lang="en-US" sz="1400" baseline="0" dirty="0" smtClean="0"/>
                        <a:t> currents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aseline="0" dirty="0" smtClean="0"/>
                        <a:t>Discovery of the W boson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Oliver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baseline="0" dirty="0" smtClean="0"/>
                        <a:t>Neutrino types</a:t>
                      </a:r>
                      <a:endParaRPr lang="en-US" sz="14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</a:t>
                      </a:r>
                      <a:r>
                        <a:rPr lang="en-US" sz="1400" baseline="0" dirty="0" smtClean="0"/>
                        <a:t> non-conserving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Discovery of the top quark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Top</a:t>
                      </a:r>
                      <a:r>
                        <a:rPr lang="en-US" sz="1400" baseline="0" dirty="0" smtClean="0"/>
                        <a:t> quark mass measurement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endParaRPr lang="en-US" sz="1400" dirty="0" smtClean="0"/>
                    </a:p>
                    <a:p>
                      <a:r>
                        <a:rPr lang="en-US" sz="1400" smtClean="0"/>
                        <a:t>Kevin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ARGUS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CDF (or Belle/Babar)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13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Solar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Atmospheric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Higgs discovery by ATLAS or CMS</a:t>
                      </a: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Measurements</a:t>
                      </a:r>
                      <a:r>
                        <a:rPr lang="en-US" sz="1400" baseline="0" dirty="0" smtClean="0"/>
                        <a:t> of Higgs boson properties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07732" y="6385811"/>
            <a:ext cx="588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pages from R. Cahn and G. </a:t>
            </a:r>
            <a:r>
              <a:rPr lang="en-US" dirty="0" err="1" smtClean="0"/>
              <a:t>Goldhaber</a:t>
            </a:r>
            <a:r>
              <a:rPr lang="en-US" dirty="0" smtClean="0"/>
              <a:t> book if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1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Text Box 2"/>
          <p:cNvSpPr txBox="1">
            <a:spLocks noChangeArrowheads="1"/>
          </p:cNvSpPr>
          <p:nvPr/>
        </p:nvSpPr>
        <p:spPr bwMode="auto">
          <a:xfrm>
            <a:off x="131695" y="181753"/>
            <a:ext cx="8799502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The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Higgs mechanism results in absolute </a:t>
            </a:r>
            <a:r>
              <a:rPr lang="en-GB" dirty="0" smtClean="0">
                <a:cs typeface="+mn-cs"/>
              </a:rPr>
              <a:t>predictions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for </a:t>
            </a:r>
            <a:r>
              <a:rPr lang="en-GB" dirty="0" smtClean="0">
                <a:cs typeface="+mn-cs"/>
              </a:rPr>
              <a:t>masses of gauge bosons</a:t>
            </a:r>
          </a:p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In the SM, fermion masses are also ascribed to interactions with the Higgs field</a:t>
            </a:r>
          </a:p>
          <a:p>
            <a:pPr lvl="1"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- however, here no prediction of the masses </a:t>
            </a:r>
            <a:r>
              <a:rPr lang="en-GB" dirty="0" smtClean="0">
                <a:latin typeface="Palatino"/>
                <a:cs typeface="+mn-cs"/>
              </a:rPr>
              <a:t>–</a:t>
            </a:r>
            <a:r>
              <a:rPr lang="en-GB" dirty="0" smtClean="0">
                <a:cs typeface="+mn-cs"/>
              </a:rPr>
              <a:t> just put in by hand</a:t>
            </a:r>
          </a:p>
        </p:txBody>
      </p:sp>
      <p:sp>
        <p:nvSpPr>
          <p:cNvPr id="831491" name="Text Box 3"/>
          <p:cNvSpPr txBox="1">
            <a:spLocks noChangeArrowheads="1"/>
          </p:cNvSpPr>
          <p:nvPr/>
        </p:nvSpPr>
        <p:spPr bwMode="auto">
          <a:xfrm>
            <a:off x="396930" y="1232679"/>
            <a:ext cx="268349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u="sng" smtClean="0">
                <a:cs typeface="+mn-cs"/>
              </a:rPr>
              <a:t>Feynman Vertex factors:</a:t>
            </a:r>
          </a:p>
        </p:txBody>
      </p:sp>
      <p:grpSp>
        <p:nvGrpSpPr>
          <p:cNvPr id="44038" name="Group 4"/>
          <p:cNvGrpSpPr>
            <a:grpSpLocks/>
          </p:cNvGrpSpPr>
          <p:nvPr/>
        </p:nvGrpSpPr>
        <p:grpSpPr bwMode="auto">
          <a:xfrm>
            <a:off x="1065145" y="1640662"/>
            <a:ext cx="6104792" cy="2033586"/>
            <a:chOff x="1011" y="2798"/>
            <a:chExt cx="4166" cy="1281"/>
          </a:xfrm>
        </p:grpSpPr>
        <p:grpSp>
          <p:nvGrpSpPr>
            <p:cNvPr id="44051" name="Group 5"/>
            <p:cNvGrpSpPr>
              <a:grpSpLocks/>
            </p:cNvGrpSpPr>
            <p:nvPr/>
          </p:nvGrpSpPr>
          <p:grpSpPr bwMode="auto">
            <a:xfrm>
              <a:off x="1554" y="2840"/>
              <a:ext cx="818" cy="794"/>
              <a:chOff x="895" y="2727"/>
              <a:chExt cx="818" cy="794"/>
            </a:xfrm>
          </p:grpSpPr>
          <p:pic>
            <p:nvPicPr>
              <p:cNvPr id="831494" name="Picture 6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9" y="2727"/>
                <a:ext cx="294" cy="1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831495" name="Freeform 7"/>
              <p:cNvSpPr>
                <a:spLocks noChangeAspect="1"/>
              </p:cNvSpPr>
              <p:nvPr/>
            </p:nvSpPr>
            <p:spPr bwMode="auto">
              <a:xfrm rot="8492388">
                <a:off x="895" y="2915"/>
                <a:ext cx="518" cy="106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31496" name="Freeform 8"/>
              <p:cNvSpPr>
                <a:spLocks noChangeAspect="1"/>
              </p:cNvSpPr>
              <p:nvPr/>
            </p:nvSpPr>
            <p:spPr bwMode="auto">
              <a:xfrm rot="2229944">
                <a:off x="901" y="3249"/>
                <a:ext cx="518" cy="106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831497" name="Picture 9" descr="TP_tmp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" y="3392"/>
                <a:ext cx="276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31498" name="Line 10"/>
            <p:cNvSpPr>
              <a:spLocks noChangeShapeType="1"/>
            </p:cNvSpPr>
            <p:nvPr/>
          </p:nvSpPr>
          <p:spPr bwMode="auto">
            <a:xfrm flipH="1">
              <a:off x="1079" y="3248"/>
              <a:ext cx="52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1500" name="Freeform 12"/>
            <p:cNvSpPr>
              <a:spLocks noChangeAspect="1"/>
            </p:cNvSpPr>
            <p:nvPr/>
          </p:nvSpPr>
          <p:spPr bwMode="auto">
            <a:xfrm rot="8492388">
              <a:off x="3028" y="3028"/>
              <a:ext cx="518" cy="106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1501" name="Freeform 13"/>
            <p:cNvSpPr>
              <a:spLocks noChangeAspect="1"/>
            </p:cNvSpPr>
            <p:nvPr/>
          </p:nvSpPr>
          <p:spPr bwMode="auto">
            <a:xfrm rot="2229944">
              <a:off x="3034" y="3362"/>
              <a:ext cx="518" cy="106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1502" name="Line 14"/>
            <p:cNvSpPr>
              <a:spLocks noChangeShapeType="1"/>
            </p:cNvSpPr>
            <p:nvPr/>
          </p:nvSpPr>
          <p:spPr bwMode="auto">
            <a:xfrm flipH="1">
              <a:off x="2553" y="3248"/>
              <a:ext cx="52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831504" name="Picture 16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9" y="3505"/>
              <a:ext cx="129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1505" name="Picture 17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" y="2870"/>
              <a:ext cx="129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1506" name="Picture 18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" y="3768"/>
              <a:ext cx="810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1507" name="Picture 19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" y="3768"/>
              <a:ext cx="71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1508" name="Picture 20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1" y="3678"/>
              <a:ext cx="810" cy="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31509" name="Line 21"/>
            <p:cNvSpPr>
              <a:spLocks noChangeShapeType="1"/>
            </p:cNvSpPr>
            <p:nvPr/>
          </p:nvSpPr>
          <p:spPr bwMode="auto">
            <a:xfrm flipH="1">
              <a:off x="3982" y="3249"/>
              <a:ext cx="52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1511" name="Line 23"/>
            <p:cNvSpPr>
              <a:spLocks noChangeShapeType="1"/>
            </p:cNvSpPr>
            <p:nvPr/>
          </p:nvSpPr>
          <p:spPr bwMode="auto">
            <a:xfrm flipV="1">
              <a:off x="4503" y="2886"/>
              <a:ext cx="363" cy="363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1512" name="Line 24"/>
            <p:cNvSpPr>
              <a:spLocks noChangeShapeType="1"/>
            </p:cNvSpPr>
            <p:nvPr/>
          </p:nvSpPr>
          <p:spPr bwMode="auto">
            <a:xfrm flipV="1">
              <a:off x="4503" y="3045"/>
              <a:ext cx="205" cy="204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1513" name="Line 25"/>
            <p:cNvSpPr>
              <a:spLocks noChangeShapeType="1"/>
            </p:cNvSpPr>
            <p:nvPr/>
          </p:nvSpPr>
          <p:spPr bwMode="auto">
            <a:xfrm>
              <a:off x="4503" y="3249"/>
              <a:ext cx="363" cy="317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1514" name="Line 26"/>
            <p:cNvSpPr>
              <a:spLocks noChangeShapeType="1"/>
            </p:cNvSpPr>
            <p:nvPr/>
          </p:nvSpPr>
          <p:spPr bwMode="auto">
            <a:xfrm flipH="1" flipV="1">
              <a:off x="4663" y="3385"/>
              <a:ext cx="181" cy="159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831515" name="Picture 27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" y="2879"/>
              <a:ext cx="129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1517" name="Picture 29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4" y="3407"/>
              <a:ext cx="129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31518" name="Rectangle 30"/>
            <p:cNvSpPr>
              <a:spLocks noChangeArrowheads="1"/>
            </p:cNvSpPr>
            <p:nvPr/>
          </p:nvSpPr>
          <p:spPr bwMode="auto">
            <a:xfrm>
              <a:off x="1026" y="2798"/>
              <a:ext cx="4151" cy="1281"/>
            </a:xfrm>
            <a:prstGeom prst="rect">
              <a:avLst/>
            </a:prstGeom>
            <a:noFill/>
            <a:ln w="222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 dirty="0" smtClean="0">
                <a:cs typeface="+mn-cs"/>
              </a:endParaRPr>
            </a:p>
            <a:p>
              <a:pPr>
                <a:defRPr/>
              </a:pPr>
              <a:endParaRPr lang="en-US" dirty="0"/>
            </a:p>
            <a:p>
              <a:pPr>
                <a:defRPr/>
              </a:pPr>
              <a:endParaRPr lang="en-US" dirty="0" smtClean="0">
                <a:cs typeface="+mn-cs"/>
              </a:endParaRPr>
            </a:p>
            <a:p>
              <a:pPr>
                <a:defRPr/>
              </a:pPr>
              <a:endParaRPr lang="en-US" dirty="0"/>
            </a:p>
            <a:p>
              <a:pPr>
                <a:defRPr/>
              </a:pPr>
              <a:endParaRPr lang="en-US" dirty="0" smtClean="0">
                <a:cs typeface="+mn-cs"/>
              </a:endParaRPr>
            </a:p>
            <a:p>
              <a:pPr>
                <a:defRPr/>
              </a:pPr>
              <a:endParaRPr lang="en-US" dirty="0"/>
            </a:p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31519" name="Line 31"/>
            <p:cNvSpPr>
              <a:spLocks noChangeShapeType="1"/>
            </p:cNvSpPr>
            <p:nvPr/>
          </p:nvSpPr>
          <p:spPr bwMode="auto">
            <a:xfrm>
              <a:off x="2440" y="2818"/>
              <a:ext cx="0" cy="1247"/>
            </a:xfrm>
            <a:prstGeom prst="line">
              <a:avLst/>
            </a:prstGeom>
            <a:noFill/>
            <a:ln w="22225" cap="rnd">
              <a:solidFill>
                <a:srgbClr val="FF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1520" name="Line 32"/>
            <p:cNvSpPr>
              <a:spLocks noChangeShapeType="1"/>
            </p:cNvSpPr>
            <p:nvPr/>
          </p:nvSpPr>
          <p:spPr bwMode="auto">
            <a:xfrm>
              <a:off x="3846" y="2818"/>
              <a:ext cx="0" cy="1247"/>
            </a:xfrm>
            <a:prstGeom prst="line">
              <a:avLst/>
            </a:prstGeom>
            <a:noFill/>
            <a:ln w="22225" cap="rnd">
              <a:solidFill>
                <a:srgbClr val="FF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1521" name="Line 33"/>
            <p:cNvSpPr>
              <a:spLocks noChangeShapeType="1"/>
            </p:cNvSpPr>
            <p:nvPr/>
          </p:nvSpPr>
          <p:spPr bwMode="auto">
            <a:xfrm flipV="1">
              <a:off x="1011" y="3657"/>
              <a:ext cx="4150" cy="23"/>
            </a:xfrm>
            <a:prstGeom prst="line">
              <a:avLst/>
            </a:prstGeom>
            <a:noFill/>
            <a:ln w="22225" cap="rnd">
              <a:solidFill>
                <a:srgbClr val="FF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44039" name="Group 34"/>
          <p:cNvGrpSpPr>
            <a:grpSpLocks/>
          </p:cNvGrpSpPr>
          <p:nvPr/>
        </p:nvGrpSpPr>
        <p:grpSpPr bwMode="auto">
          <a:xfrm>
            <a:off x="97991" y="3825066"/>
            <a:ext cx="8966688" cy="2374899"/>
            <a:chOff x="262" y="2663"/>
            <a:chExt cx="6119" cy="1496"/>
          </a:xfrm>
        </p:grpSpPr>
        <p:sp>
          <p:nvSpPr>
            <p:cNvPr id="831524" name="Text Box 36"/>
            <p:cNvSpPr txBox="1">
              <a:spLocks noChangeArrowheads="1"/>
            </p:cNvSpPr>
            <p:nvPr/>
          </p:nvSpPr>
          <p:spPr bwMode="auto">
            <a:xfrm>
              <a:off x="1388" y="2923"/>
              <a:ext cx="3390" cy="234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Relations between standard model parameters</a:t>
              </a:r>
            </a:p>
          </p:txBody>
        </p:sp>
        <p:grpSp>
          <p:nvGrpSpPr>
            <p:cNvPr id="44042" name="Group 37"/>
            <p:cNvGrpSpPr>
              <a:grpSpLocks/>
            </p:cNvGrpSpPr>
            <p:nvPr/>
          </p:nvGrpSpPr>
          <p:grpSpPr bwMode="auto">
            <a:xfrm>
              <a:off x="3710" y="3311"/>
              <a:ext cx="1090" cy="583"/>
              <a:chOff x="1238" y="2413"/>
              <a:chExt cx="1090" cy="583"/>
            </a:xfrm>
          </p:grpSpPr>
          <p:pic>
            <p:nvPicPr>
              <p:cNvPr id="831526" name="Picture 38" descr="TP_tmp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0" y="2523"/>
                <a:ext cx="994" cy="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831527" name="Rectangle 39"/>
              <p:cNvSpPr>
                <a:spLocks noChangeArrowheads="1"/>
              </p:cNvSpPr>
              <p:nvPr/>
            </p:nvSpPr>
            <p:spPr bwMode="auto">
              <a:xfrm>
                <a:off x="1238" y="2413"/>
                <a:ext cx="1090" cy="583"/>
              </a:xfrm>
              <a:prstGeom prst="rect">
                <a:avLst/>
              </a:prstGeom>
              <a:noFill/>
              <a:ln w="222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 dirty="0" smtClean="0">
                  <a:cs typeface="+mn-cs"/>
                </a:endParaRPr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r>
                  <a:rPr lang="en-US" dirty="0" smtClean="0">
                    <a:cs typeface="+mn-cs"/>
                  </a:rPr>
                  <a:t>    </a:t>
                </a: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44043" name="Group 40"/>
            <p:cNvGrpSpPr>
              <a:grpSpLocks/>
            </p:cNvGrpSpPr>
            <p:nvPr/>
          </p:nvGrpSpPr>
          <p:grpSpPr bwMode="auto">
            <a:xfrm>
              <a:off x="1147" y="3289"/>
              <a:ext cx="1973" cy="583"/>
              <a:chOff x="2621" y="2504"/>
              <a:chExt cx="1973" cy="583"/>
            </a:xfrm>
          </p:grpSpPr>
          <p:pic>
            <p:nvPicPr>
              <p:cNvPr id="831529" name="Picture 41" descr="TP_tmp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7" y="2511"/>
                <a:ext cx="1895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831530" name="Rectangle 42"/>
              <p:cNvSpPr>
                <a:spLocks noChangeArrowheads="1"/>
              </p:cNvSpPr>
              <p:nvPr/>
            </p:nvSpPr>
            <p:spPr bwMode="auto">
              <a:xfrm>
                <a:off x="2621" y="2504"/>
                <a:ext cx="1973" cy="583"/>
              </a:xfrm>
              <a:prstGeom prst="rect">
                <a:avLst/>
              </a:prstGeom>
              <a:noFill/>
              <a:ln w="222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 dirty="0" smtClean="0">
                  <a:cs typeface="+mn-cs"/>
                </a:endParaRPr>
              </a:p>
              <a:p>
                <a:pPr>
                  <a:defRPr/>
                </a:pPr>
                <a:endParaRPr lang="en-US" dirty="0"/>
              </a:p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831531" name="Text Box 43"/>
            <p:cNvSpPr txBox="1">
              <a:spLocks noChangeArrowheads="1"/>
            </p:cNvSpPr>
            <p:nvPr/>
          </p:nvSpPr>
          <p:spPr bwMode="auto">
            <a:xfrm>
              <a:off x="262" y="3925"/>
              <a:ext cx="6119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Hence, if you know </a:t>
              </a:r>
              <a:r>
                <a:rPr lang="en-GB" u="sng" smtClean="0">
                  <a:cs typeface="+mn-cs"/>
                </a:rPr>
                <a:t>any three</a:t>
              </a:r>
              <a:r>
                <a:rPr lang="en-GB" smtClean="0">
                  <a:solidFill>
                    <a:schemeClr val="accent2"/>
                  </a:solidFill>
                  <a:cs typeface="+mn-cs"/>
                </a:rPr>
                <a:t> of :                                               predict the other two.  </a:t>
              </a:r>
            </a:p>
          </p:txBody>
        </p:sp>
        <p:pic>
          <p:nvPicPr>
            <p:cNvPr id="831532" name="Picture 44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" y="3944"/>
              <a:ext cx="172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31533" name="Text Box 45"/>
            <p:cNvSpPr txBox="1">
              <a:spLocks noChangeArrowheads="1"/>
            </p:cNvSpPr>
            <p:nvPr/>
          </p:nvSpPr>
          <p:spPr bwMode="auto">
            <a:xfrm>
              <a:off x="262" y="2663"/>
              <a:ext cx="503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Within the SM of Electroweak unification with the Higgs mechanism: </a:t>
              </a:r>
            </a:p>
          </p:txBody>
        </p:sp>
      </p:grpSp>
      <p:sp>
        <p:nvSpPr>
          <p:cNvPr id="2" name="Oval 1"/>
          <p:cNvSpPr/>
          <p:nvPr/>
        </p:nvSpPr>
        <p:spPr>
          <a:xfrm>
            <a:off x="1870455" y="2279894"/>
            <a:ext cx="118534" cy="15345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055875" y="2278306"/>
            <a:ext cx="118534" cy="15345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123001" y="2279894"/>
            <a:ext cx="118534" cy="15345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0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79238" y="156841"/>
            <a:ext cx="6913685" cy="50641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GB" sz="3200" dirty="0" smtClean="0">
                <a:cs typeface="+mj-cs"/>
              </a:rPr>
              <a:t>Precision </a:t>
            </a:r>
            <a:r>
              <a:rPr lang="en-GB" sz="3200" dirty="0" smtClean="0">
                <a:cs typeface="+mj-cs"/>
              </a:rPr>
              <a:t>tests </a:t>
            </a:r>
            <a:r>
              <a:rPr lang="en-GB" sz="3200" dirty="0" smtClean="0">
                <a:cs typeface="+mj-cs"/>
              </a:rPr>
              <a:t>of the Standard Model</a:t>
            </a:r>
          </a:p>
        </p:txBody>
      </p:sp>
      <p:sp>
        <p:nvSpPr>
          <p:cNvPr id="832515" name="Text Box 3"/>
          <p:cNvSpPr txBox="1">
            <a:spLocks noChangeArrowheads="1"/>
          </p:cNvSpPr>
          <p:nvPr/>
        </p:nvSpPr>
        <p:spPr bwMode="auto">
          <a:xfrm>
            <a:off x="113650" y="972852"/>
            <a:ext cx="823524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From LEP and elsewhere have precise measurements </a:t>
            </a:r>
            <a:r>
              <a:rPr lang="en-GB" smtClean="0">
                <a:solidFill>
                  <a:schemeClr val="accent2"/>
                </a:solidFill>
                <a:latin typeface="Palatino"/>
                <a:cs typeface="+mn-cs"/>
              </a:rPr>
              <a:t>–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can test predictions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of the Standard Model !</a:t>
            </a:r>
          </a:p>
        </p:txBody>
      </p:sp>
      <p:sp>
        <p:nvSpPr>
          <p:cNvPr id="832516" name="Text Box 4"/>
          <p:cNvSpPr txBox="1">
            <a:spLocks noChangeArrowheads="1"/>
          </p:cNvSpPr>
          <p:nvPr/>
        </p:nvSpPr>
        <p:spPr bwMode="auto">
          <a:xfrm>
            <a:off x="412588" y="1628490"/>
            <a:ext cx="145133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e.g. predict:</a:t>
            </a:r>
          </a:p>
        </p:txBody>
      </p:sp>
      <p:grpSp>
        <p:nvGrpSpPr>
          <p:cNvPr id="45063" name="Group 5"/>
          <p:cNvGrpSpPr>
            <a:grpSpLocks/>
          </p:cNvGrpSpPr>
          <p:nvPr/>
        </p:nvGrpSpPr>
        <p:grpSpPr bwMode="auto">
          <a:xfrm>
            <a:off x="5563415" y="2558765"/>
            <a:ext cx="3024554" cy="371475"/>
            <a:chOff x="3392" y="2701"/>
            <a:chExt cx="2064" cy="234"/>
          </a:xfrm>
        </p:grpSpPr>
        <p:pic>
          <p:nvPicPr>
            <p:cNvPr id="832518" name="Picture 6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2727"/>
              <a:ext cx="1987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32519" name="Rectangle 7"/>
            <p:cNvSpPr>
              <a:spLocks noChangeArrowheads="1"/>
            </p:cNvSpPr>
            <p:nvPr/>
          </p:nvSpPr>
          <p:spPr bwMode="auto">
            <a:xfrm>
              <a:off x="3392" y="2701"/>
              <a:ext cx="2064" cy="234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45064" name="Group 8"/>
          <p:cNvGrpSpPr>
            <a:grpSpLocks/>
          </p:cNvGrpSpPr>
          <p:nvPr/>
        </p:nvGrpSpPr>
        <p:grpSpPr bwMode="auto">
          <a:xfrm>
            <a:off x="5230772" y="1442754"/>
            <a:ext cx="3323492" cy="801688"/>
            <a:chOff x="3415" y="886"/>
            <a:chExt cx="2268" cy="505"/>
          </a:xfrm>
        </p:grpSpPr>
        <p:grpSp>
          <p:nvGrpSpPr>
            <p:cNvPr id="45097" name="Group 9"/>
            <p:cNvGrpSpPr>
              <a:grpSpLocks/>
            </p:cNvGrpSpPr>
            <p:nvPr/>
          </p:nvGrpSpPr>
          <p:grpSpPr bwMode="auto">
            <a:xfrm>
              <a:off x="3415" y="886"/>
              <a:ext cx="2268" cy="234"/>
              <a:chOff x="897" y="1067"/>
              <a:chExt cx="2268" cy="234"/>
            </a:xfrm>
          </p:grpSpPr>
          <p:pic>
            <p:nvPicPr>
              <p:cNvPr id="832522" name="Picture 10" descr="TP_tmp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2" y="1116"/>
                <a:ext cx="2134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832523" name="Rectangle 11"/>
              <p:cNvSpPr>
                <a:spLocks noChangeArrowheads="1"/>
              </p:cNvSpPr>
              <p:nvPr/>
            </p:nvSpPr>
            <p:spPr bwMode="auto">
              <a:xfrm>
                <a:off x="897" y="1067"/>
                <a:ext cx="2268" cy="234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45098" name="Group 12"/>
            <p:cNvGrpSpPr>
              <a:grpSpLocks/>
            </p:cNvGrpSpPr>
            <p:nvPr/>
          </p:nvGrpSpPr>
          <p:grpSpPr bwMode="auto">
            <a:xfrm>
              <a:off x="3415" y="1157"/>
              <a:ext cx="2268" cy="234"/>
              <a:chOff x="1056" y="2270"/>
              <a:chExt cx="2268" cy="234"/>
            </a:xfrm>
          </p:grpSpPr>
          <p:pic>
            <p:nvPicPr>
              <p:cNvPr id="832525" name="Picture 13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1" y="2274"/>
                <a:ext cx="2153" cy="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832526" name="Rectangle 14"/>
              <p:cNvSpPr>
                <a:spLocks noChangeArrowheads="1"/>
              </p:cNvSpPr>
              <p:nvPr/>
            </p:nvSpPr>
            <p:spPr bwMode="auto">
              <a:xfrm>
                <a:off x="1056" y="2270"/>
                <a:ext cx="2268" cy="234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grpSp>
        <p:nvGrpSpPr>
          <p:cNvPr id="45065" name="Group 15"/>
          <p:cNvGrpSpPr>
            <a:grpSpLocks/>
          </p:cNvGrpSpPr>
          <p:nvPr/>
        </p:nvGrpSpPr>
        <p:grpSpPr bwMode="auto">
          <a:xfrm>
            <a:off x="1891161" y="1639606"/>
            <a:ext cx="1962150" cy="371475"/>
            <a:chOff x="1555" y="1056"/>
            <a:chExt cx="1338" cy="234"/>
          </a:xfrm>
        </p:grpSpPr>
        <p:sp>
          <p:nvSpPr>
            <p:cNvPr id="832528" name="Rectangle 16"/>
            <p:cNvSpPr>
              <a:spLocks noChangeArrowheads="1"/>
            </p:cNvSpPr>
            <p:nvPr/>
          </p:nvSpPr>
          <p:spPr bwMode="auto">
            <a:xfrm>
              <a:off x="1555" y="1056"/>
              <a:ext cx="1338" cy="234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832529" name="Picture 17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3" y="1069"/>
              <a:ext cx="1233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832530" name="Text Box 18"/>
          <p:cNvSpPr txBox="1">
            <a:spLocks noChangeArrowheads="1"/>
          </p:cNvSpPr>
          <p:nvPr/>
        </p:nvSpPr>
        <p:spPr bwMode="auto">
          <a:xfrm>
            <a:off x="4168369" y="1620553"/>
            <a:ext cx="107984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measure</a:t>
            </a:r>
          </a:p>
        </p:txBody>
      </p:sp>
      <p:sp>
        <p:nvSpPr>
          <p:cNvPr id="832531" name="Text Box 19"/>
          <p:cNvSpPr txBox="1">
            <a:spLocks noChangeArrowheads="1"/>
          </p:cNvSpPr>
          <p:nvPr/>
        </p:nvSpPr>
        <p:spPr bwMode="auto">
          <a:xfrm>
            <a:off x="408192" y="2161890"/>
            <a:ext cx="205406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Therefore expect:</a:t>
            </a:r>
          </a:p>
        </p:txBody>
      </p:sp>
      <p:grpSp>
        <p:nvGrpSpPr>
          <p:cNvPr id="45068" name="Group 20"/>
          <p:cNvGrpSpPr>
            <a:grpSpLocks/>
          </p:cNvGrpSpPr>
          <p:nvPr/>
        </p:nvGrpSpPr>
        <p:grpSpPr bwMode="auto">
          <a:xfrm>
            <a:off x="711527" y="2558765"/>
            <a:ext cx="3087565" cy="371475"/>
            <a:chOff x="580" y="1499"/>
            <a:chExt cx="2107" cy="234"/>
          </a:xfrm>
        </p:grpSpPr>
        <p:pic>
          <p:nvPicPr>
            <p:cNvPr id="832533" name="Picture 21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" y="1522"/>
              <a:ext cx="1987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32534" name="Rectangle 22"/>
            <p:cNvSpPr>
              <a:spLocks noChangeArrowheads="1"/>
            </p:cNvSpPr>
            <p:nvPr/>
          </p:nvSpPr>
          <p:spPr bwMode="auto">
            <a:xfrm>
              <a:off x="580" y="1499"/>
              <a:ext cx="2107" cy="234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32535" name="Text Box 23"/>
          <p:cNvSpPr txBox="1">
            <a:spLocks noChangeArrowheads="1"/>
          </p:cNvSpPr>
          <p:nvPr/>
        </p:nvSpPr>
        <p:spPr bwMode="auto">
          <a:xfrm>
            <a:off x="4168369" y="2420652"/>
            <a:ext cx="107984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but</a:t>
            </a:r>
          </a:p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measure</a:t>
            </a:r>
          </a:p>
        </p:txBody>
      </p:sp>
      <p:sp>
        <p:nvSpPr>
          <p:cNvPr id="832536" name="Text Box 24"/>
          <p:cNvSpPr txBox="1">
            <a:spLocks noChangeArrowheads="1"/>
          </p:cNvSpPr>
          <p:nvPr/>
        </p:nvSpPr>
        <p:spPr bwMode="auto">
          <a:xfrm>
            <a:off x="141492" y="3111215"/>
            <a:ext cx="808135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Close, but not quite right </a:t>
            </a:r>
            <a:r>
              <a:rPr lang="en-GB" smtClean="0">
                <a:solidFill>
                  <a:schemeClr val="accent2"/>
                </a:solidFill>
                <a:latin typeface="Palatino"/>
                <a:cs typeface="+mn-cs"/>
              </a:rPr>
              <a:t>–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but have only considered lowest order diagrams</a:t>
            </a:r>
          </a:p>
        </p:txBody>
      </p:sp>
      <p:sp>
        <p:nvSpPr>
          <p:cNvPr id="832537" name="Text Box 25"/>
          <p:cNvSpPr txBox="1">
            <a:spLocks noChangeArrowheads="1"/>
          </p:cNvSpPr>
          <p:nvPr/>
        </p:nvSpPr>
        <p:spPr bwMode="auto">
          <a:xfrm>
            <a:off x="138562" y="3463640"/>
            <a:ext cx="60808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Mass of W boson also includes terms from virtual loops</a:t>
            </a:r>
          </a:p>
        </p:txBody>
      </p:sp>
      <p:sp>
        <p:nvSpPr>
          <p:cNvPr id="832538" name="Text Box 26"/>
          <p:cNvSpPr txBox="1">
            <a:spLocks noChangeArrowheads="1"/>
          </p:cNvSpPr>
          <p:nvPr/>
        </p:nvSpPr>
        <p:spPr bwMode="auto">
          <a:xfrm>
            <a:off x="145888" y="6135402"/>
            <a:ext cx="897029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Above </a:t>
            </a:r>
            <a:r>
              <a:rPr lang="ja-JP" altLang="en-GB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discrepancy</a:t>
            </a:r>
            <a:r>
              <a:rPr lang="ja-JP" altLang="en-GB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due to these virtual loops, i.e. by making very high precision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measurements become sensitive to the masses of particles inside the virtual loops !</a:t>
            </a:r>
          </a:p>
        </p:txBody>
      </p:sp>
      <p:sp>
        <p:nvSpPr>
          <p:cNvPr id="832539" name="Freeform 27"/>
          <p:cNvSpPr>
            <a:spLocks noChangeAspect="1"/>
          </p:cNvSpPr>
          <p:nvPr/>
        </p:nvSpPr>
        <p:spPr bwMode="auto">
          <a:xfrm rot="10800000">
            <a:off x="1077872" y="4357402"/>
            <a:ext cx="832338" cy="146050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32540" name="Picture 2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69" y="4609816"/>
            <a:ext cx="269631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2541" name="AutoShape 29"/>
          <p:cNvSpPr>
            <a:spLocks noChangeArrowheads="1"/>
          </p:cNvSpPr>
          <p:nvPr/>
        </p:nvSpPr>
        <p:spPr bwMode="auto">
          <a:xfrm>
            <a:off x="2207685" y="4078893"/>
            <a:ext cx="527578" cy="737996"/>
          </a:xfrm>
          <a:prstGeom prst="rightArrow">
            <a:avLst>
              <a:gd name="adj1" fmla="val 50000"/>
              <a:gd name="adj2" fmla="val 41100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32542" name="Freeform 30"/>
          <p:cNvSpPr>
            <a:spLocks noChangeAspect="1"/>
          </p:cNvSpPr>
          <p:nvPr/>
        </p:nvSpPr>
        <p:spPr bwMode="auto">
          <a:xfrm rot="10800000">
            <a:off x="2839265" y="4357402"/>
            <a:ext cx="830874" cy="146050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32543" name="Picture 31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134" y="4305015"/>
            <a:ext cx="189035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2544" name="Freeform 32"/>
          <p:cNvSpPr>
            <a:spLocks noChangeAspect="1"/>
          </p:cNvSpPr>
          <p:nvPr/>
        </p:nvSpPr>
        <p:spPr bwMode="auto">
          <a:xfrm rot="10800000">
            <a:off x="4235776" y="4355815"/>
            <a:ext cx="830873" cy="146050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32545" name="Freeform 33"/>
          <p:cNvSpPr>
            <a:spLocks noChangeAspect="1"/>
          </p:cNvSpPr>
          <p:nvPr/>
        </p:nvSpPr>
        <p:spPr bwMode="auto">
          <a:xfrm rot="10800000">
            <a:off x="5066649" y="4357402"/>
            <a:ext cx="830874" cy="146050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32546" name="Oval 34"/>
          <p:cNvSpPr>
            <a:spLocks noChangeArrowheads="1"/>
          </p:cNvSpPr>
          <p:nvPr/>
        </p:nvSpPr>
        <p:spPr bwMode="auto">
          <a:xfrm>
            <a:off x="4666600" y="4185887"/>
            <a:ext cx="798634" cy="522418"/>
          </a:xfrm>
          <a:prstGeom prst="ellipse">
            <a:avLst/>
          </a:prstGeom>
          <a:solidFill>
            <a:schemeClr val="bg1"/>
          </a:solidFill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32547" name="Picture 35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561" y="3787491"/>
            <a:ext cx="140677" cy="23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32548" name="Picture 36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816" y="4292315"/>
            <a:ext cx="189034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2549" name="Freeform 37"/>
          <p:cNvSpPr>
            <a:spLocks noChangeAspect="1"/>
          </p:cNvSpPr>
          <p:nvPr/>
        </p:nvSpPr>
        <p:spPr bwMode="auto">
          <a:xfrm rot="10800000">
            <a:off x="6527638" y="4362165"/>
            <a:ext cx="830873" cy="146050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32550" name="Freeform 38"/>
          <p:cNvSpPr>
            <a:spLocks noChangeAspect="1"/>
          </p:cNvSpPr>
          <p:nvPr/>
        </p:nvSpPr>
        <p:spPr bwMode="auto">
          <a:xfrm rot="10800000">
            <a:off x="7358511" y="4363752"/>
            <a:ext cx="830874" cy="146050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32551" name="Line 39"/>
          <p:cNvSpPr>
            <a:spLocks noChangeShapeType="1"/>
          </p:cNvSpPr>
          <p:nvPr/>
        </p:nvSpPr>
        <p:spPr bwMode="auto">
          <a:xfrm>
            <a:off x="5034411" y="4184609"/>
            <a:ext cx="64477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32552" name="Line 40"/>
          <p:cNvSpPr>
            <a:spLocks noChangeShapeType="1"/>
          </p:cNvSpPr>
          <p:nvPr/>
        </p:nvSpPr>
        <p:spPr bwMode="auto">
          <a:xfrm flipH="1">
            <a:off x="5034410" y="4712758"/>
            <a:ext cx="30774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32553" name="Arc 41"/>
          <p:cNvSpPr>
            <a:spLocks/>
          </p:cNvSpPr>
          <p:nvPr/>
        </p:nvSpPr>
        <p:spPr bwMode="auto">
          <a:xfrm rot="16200000">
            <a:off x="7108968" y="3996227"/>
            <a:ext cx="506413" cy="37151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43198"/>
              <a:gd name="T2" fmla="*/ 268 w 21600"/>
              <a:gd name="T3" fmla="*/ 43198 h 43198"/>
              <a:gd name="T4" fmla="*/ 0 w 21600"/>
              <a:gd name="T5" fmla="*/ 21600 h 43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43198" fill="none" extrusionOk="0">
                <a:moveTo>
                  <a:pt x="0" y="-1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24"/>
                  <a:pt x="12091" y="43051"/>
                  <a:pt x="268" y="43198"/>
                </a:cubicBezTo>
              </a:path>
              <a:path w="21600" h="43198" stroke="0" extrusionOk="0">
                <a:moveTo>
                  <a:pt x="0" y="-1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424"/>
                  <a:pt x="12091" y="43051"/>
                  <a:pt x="268" y="43198"/>
                </a:cubicBezTo>
                <a:lnTo>
                  <a:pt x="0" y="21600"/>
                </a:lnTo>
                <a:close/>
              </a:path>
            </a:pathLst>
          </a:custGeom>
          <a:noFill/>
          <a:ln w="222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32554" name="Picture 42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934" y="4616166"/>
            <a:ext cx="269631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32555" name="Picture 43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23" y="3571591"/>
            <a:ext cx="350226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32556" name="Picture 44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419" y="5327365"/>
            <a:ext cx="3316166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2557" name="Rectangle 45"/>
          <p:cNvSpPr>
            <a:spLocks noChangeArrowheads="1"/>
          </p:cNvSpPr>
          <p:nvPr/>
        </p:nvSpPr>
        <p:spPr bwMode="auto">
          <a:xfrm>
            <a:off x="2971149" y="5216241"/>
            <a:ext cx="3556488" cy="925511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 dirty="0" smtClean="0">
              <a:cs typeface="+mn-cs"/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832558" name="Picture 46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1480" y="4886041"/>
            <a:ext cx="165589" cy="26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936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53159" y="150288"/>
            <a:ext cx="6913685" cy="506413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GB" sz="4000" dirty="0" smtClean="0">
                <a:cs typeface="+mj-cs"/>
              </a:rPr>
              <a:t>The </a:t>
            </a:r>
            <a:r>
              <a:rPr lang="en-GB" sz="4000" dirty="0" smtClean="0">
                <a:cs typeface="+mj-cs"/>
              </a:rPr>
              <a:t>top </a:t>
            </a:r>
            <a:r>
              <a:rPr lang="en-GB" sz="4000" dirty="0"/>
              <a:t>q</a:t>
            </a:r>
            <a:r>
              <a:rPr lang="en-GB" sz="4000" dirty="0" smtClean="0">
                <a:cs typeface="+mj-cs"/>
              </a:rPr>
              <a:t>uark</a:t>
            </a:r>
            <a:endParaRPr lang="en-GB" sz="4000" dirty="0" smtClean="0">
              <a:cs typeface="+mj-cs"/>
            </a:endParaRPr>
          </a:p>
        </p:txBody>
      </p:sp>
      <p:sp>
        <p:nvSpPr>
          <p:cNvPr id="833539" name="Text Box 3"/>
          <p:cNvSpPr txBox="1">
            <a:spLocks noChangeArrowheads="1"/>
          </p:cNvSpPr>
          <p:nvPr/>
        </p:nvSpPr>
        <p:spPr bwMode="auto">
          <a:xfrm>
            <a:off x="191315" y="1064561"/>
            <a:ext cx="890209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From virtual loop corrections and precise LEP data can predict the top quark mass: </a:t>
            </a:r>
          </a:p>
        </p:txBody>
      </p:sp>
      <p:grpSp>
        <p:nvGrpSpPr>
          <p:cNvPr id="46086" name="Group 4"/>
          <p:cNvGrpSpPr>
            <a:grpSpLocks/>
          </p:cNvGrpSpPr>
          <p:nvPr/>
        </p:nvGrpSpPr>
        <p:grpSpPr bwMode="auto">
          <a:xfrm>
            <a:off x="2938911" y="1532872"/>
            <a:ext cx="2524858" cy="409575"/>
            <a:chOff x="1600" y="799"/>
            <a:chExt cx="1724" cy="258"/>
          </a:xfrm>
        </p:grpSpPr>
        <p:pic>
          <p:nvPicPr>
            <p:cNvPr id="833541" name="Picture 5" descr="TP_tmp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" y="799"/>
              <a:ext cx="1638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33542" name="Rectangle 6"/>
            <p:cNvSpPr>
              <a:spLocks noChangeArrowheads="1"/>
            </p:cNvSpPr>
            <p:nvPr/>
          </p:nvSpPr>
          <p:spPr bwMode="auto">
            <a:xfrm>
              <a:off x="1600" y="818"/>
              <a:ext cx="1724" cy="234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33543" name="Text Box 7"/>
          <p:cNvSpPr txBox="1">
            <a:spLocks noChangeArrowheads="1"/>
          </p:cNvSpPr>
          <p:nvPr/>
        </p:nvSpPr>
        <p:spPr bwMode="auto">
          <a:xfrm>
            <a:off x="201573" y="2072623"/>
            <a:ext cx="8735381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 1994 top quark observed at the Tevatron proton anti-proton collider at Fermilab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                                     </a:t>
            </a:r>
            <a:r>
              <a:rPr lang="en-GB" smtClean="0">
                <a:solidFill>
                  <a:srgbClr val="FF0000"/>
                </a:solidFill>
                <a:latin typeface="Palatino"/>
                <a:cs typeface="+mn-cs"/>
              </a:rPr>
              <a:t>–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 with the predicted mass !</a:t>
            </a:r>
          </a:p>
        </p:txBody>
      </p:sp>
      <p:grpSp>
        <p:nvGrpSpPr>
          <p:cNvPr id="46088" name="Group 8"/>
          <p:cNvGrpSpPr>
            <a:grpSpLocks noChangeAspect="1"/>
          </p:cNvGrpSpPr>
          <p:nvPr/>
        </p:nvGrpSpPr>
        <p:grpSpPr bwMode="auto">
          <a:xfrm>
            <a:off x="1010465" y="2990198"/>
            <a:ext cx="2995246" cy="2071688"/>
            <a:chOff x="807" y="1732"/>
            <a:chExt cx="2553" cy="1630"/>
          </a:xfrm>
        </p:grpSpPr>
        <p:sp>
          <p:nvSpPr>
            <p:cNvPr id="833545" name="Line 9"/>
            <p:cNvSpPr>
              <a:spLocks noChangeAspect="1" noChangeShapeType="1"/>
            </p:cNvSpPr>
            <p:nvPr/>
          </p:nvSpPr>
          <p:spPr bwMode="auto">
            <a:xfrm>
              <a:off x="2280" y="2747"/>
              <a:ext cx="192" cy="2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46" name="Line 10"/>
            <p:cNvSpPr>
              <a:spLocks noChangeAspect="1" noChangeShapeType="1"/>
            </p:cNvSpPr>
            <p:nvPr/>
          </p:nvSpPr>
          <p:spPr bwMode="auto">
            <a:xfrm>
              <a:off x="2160" y="2593"/>
              <a:ext cx="192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47" name="Freeform 11"/>
            <p:cNvSpPr>
              <a:spLocks noChangeAspect="1"/>
            </p:cNvSpPr>
            <p:nvPr/>
          </p:nvSpPr>
          <p:spPr bwMode="auto">
            <a:xfrm rot="10800000">
              <a:off x="1393" y="2448"/>
              <a:ext cx="767" cy="145"/>
            </a:xfrm>
            <a:custGeom>
              <a:avLst/>
              <a:gdLst>
                <a:gd name="T0" fmla="*/ 124 w 3632"/>
                <a:gd name="T1" fmla="*/ 21 h 743"/>
                <a:gd name="T2" fmla="*/ 403 w 3632"/>
                <a:gd name="T3" fmla="*/ 21 h 743"/>
                <a:gd name="T4" fmla="*/ 619 w 3632"/>
                <a:gd name="T5" fmla="*/ 120 h 743"/>
                <a:gd name="T6" fmla="*/ 799 w 3632"/>
                <a:gd name="T7" fmla="*/ 336 h 743"/>
                <a:gd name="T8" fmla="*/ 836 w 3632"/>
                <a:gd name="T9" fmla="*/ 534 h 743"/>
                <a:gd name="T10" fmla="*/ 786 w 3632"/>
                <a:gd name="T11" fmla="*/ 658 h 743"/>
                <a:gd name="T12" fmla="*/ 644 w 3632"/>
                <a:gd name="T13" fmla="*/ 732 h 743"/>
                <a:gd name="T14" fmla="*/ 502 w 3632"/>
                <a:gd name="T15" fmla="*/ 664 h 743"/>
                <a:gd name="T16" fmla="*/ 446 w 3632"/>
                <a:gd name="T17" fmla="*/ 491 h 743"/>
                <a:gd name="T18" fmla="*/ 514 w 3632"/>
                <a:gd name="T19" fmla="*/ 274 h 743"/>
                <a:gd name="T20" fmla="*/ 625 w 3632"/>
                <a:gd name="T21" fmla="*/ 157 h 743"/>
                <a:gd name="T22" fmla="*/ 805 w 3632"/>
                <a:gd name="T23" fmla="*/ 52 h 743"/>
                <a:gd name="T24" fmla="*/ 1003 w 3632"/>
                <a:gd name="T25" fmla="*/ 2 h 743"/>
                <a:gd name="T26" fmla="*/ 1306 w 3632"/>
                <a:gd name="T27" fmla="*/ 70 h 743"/>
                <a:gd name="T28" fmla="*/ 1498 w 3632"/>
                <a:gd name="T29" fmla="*/ 219 h 743"/>
                <a:gd name="T30" fmla="*/ 1578 w 3632"/>
                <a:gd name="T31" fmla="*/ 379 h 743"/>
                <a:gd name="T32" fmla="*/ 1584 w 3632"/>
                <a:gd name="T33" fmla="*/ 590 h 743"/>
                <a:gd name="T34" fmla="*/ 1504 w 3632"/>
                <a:gd name="T35" fmla="*/ 707 h 743"/>
                <a:gd name="T36" fmla="*/ 1324 w 3632"/>
                <a:gd name="T37" fmla="*/ 720 h 743"/>
                <a:gd name="T38" fmla="*/ 1225 w 3632"/>
                <a:gd name="T39" fmla="*/ 565 h 743"/>
                <a:gd name="T40" fmla="*/ 1238 w 3632"/>
                <a:gd name="T41" fmla="*/ 367 h 743"/>
                <a:gd name="T42" fmla="*/ 1361 w 3632"/>
                <a:gd name="T43" fmla="*/ 175 h 743"/>
                <a:gd name="T44" fmla="*/ 1603 w 3632"/>
                <a:gd name="T45" fmla="*/ 33 h 743"/>
                <a:gd name="T46" fmla="*/ 1844 w 3632"/>
                <a:gd name="T47" fmla="*/ 8 h 743"/>
                <a:gd name="T48" fmla="*/ 2116 w 3632"/>
                <a:gd name="T49" fmla="*/ 95 h 743"/>
                <a:gd name="T50" fmla="*/ 2302 w 3632"/>
                <a:gd name="T51" fmla="*/ 287 h 743"/>
                <a:gd name="T52" fmla="*/ 2364 w 3632"/>
                <a:gd name="T53" fmla="*/ 460 h 743"/>
                <a:gd name="T54" fmla="*/ 2296 w 3632"/>
                <a:gd name="T55" fmla="*/ 682 h 743"/>
                <a:gd name="T56" fmla="*/ 2178 w 3632"/>
                <a:gd name="T57" fmla="*/ 738 h 743"/>
                <a:gd name="T58" fmla="*/ 2005 w 3632"/>
                <a:gd name="T59" fmla="*/ 621 h 743"/>
                <a:gd name="T60" fmla="*/ 2005 w 3632"/>
                <a:gd name="T61" fmla="*/ 373 h 743"/>
                <a:gd name="T62" fmla="*/ 2122 w 3632"/>
                <a:gd name="T63" fmla="*/ 188 h 743"/>
                <a:gd name="T64" fmla="*/ 2357 w 3632"/>
                <a:gd name="T65" fmla="*/ 33 h 743"/>
                <a:gd name="T66" fmla="*/ 2562 w 3632"/>
                <a:gd name="T67" fmla="*/ 8 h 743"/>
                <a:gd name="T68" fmla="*/ 2877 w 3632"/>
                <a:gd name="T69" fmla="*/ 95 h 743"/>
                <a:gd name="T70" fmla="*/ 3081 w 3632"/>
                <a:gd name="T71" fmla="*/ 311 h 743"/>
                <a:gd name="T72" fmla="*/ 3118 w 3632"/>
                <a:gd name="T73" fmla="*/ 571 h 743"/>
                <a:gd name="T74" fmla="*/ 3019 w 3632"/>
                <a:gd name="T75" fmla="*/ 720 h 743"/>
                <a:gd name="T76" fmla="*/ 2846 w 3632"/>
                <a:gd name="T77" fmla="*/ 720 h 743"/>
                <a:gd name="T78" fmla="*/ 2741 w 3632"/>
                <a:gd name="T79" fmla="*/ 485 h 743"/>
                <a:gd name="T80" fmla="*/ 2871 w 3632"/>
                <a:gd name="T81" fmla="*/ 200 h 743"/>
                <a:gd name="T82" fmla="*/ 3075 w 3632"/>
                <a:gd name="T83" fmla="*/ 52 h 743"/>
                <a:gd name="T84" fmla="*/ 3341 w 3632"/>
                <a:gd name="T85" fmla="*/ 2 h 743"/>
                <a:gd name="T86" fmla="*/ 3632 w 3632"/>
                <a:gd name="T87" fmla="*/ 82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32" h="743">
                  <a:moveTo>
                    <a:pt x="0" y="64"/>
                  </a:moveTo>
                  <a:cubicBezTo>
                    <a:pt x="40" y="47"/>
                    <a:pt x="81" y="30"/>
                    <a:pt x="124" y="21"/>
                  </a:cubicBezTo>
                  <a:cubicBezTo>
                    <a:pt x="167" y="12"/>
                    <a:pt x="214" y="8"/>
                    <a:pt x="260" y="8"/>
                  </a:cubicBezTo>
                  <a:cubicBezTo>
                    <a:pt x="306" y="8"/>
                    <a:pt x="360" y="12"/>
                    <a:pt x="403" y="21"/>
                  </a:cubicBezTo>
                  <a:cubicBezTo>
                    <a:pt x="446" y="30"/>
                    <a:pt x="484" y="47"/>
                    <a:pt x="520" y="64"/>
                  </a:cubicBezTo>
                  <a:cubicBezTo>
                    <a:pt x="556" y="81"/>
                    <a:pt x="584" y="94"/>
                    <a:pt x="619" y="120"/>
                  </a:cubicBezTo>
                  <a:cubicBezTo>
                    <a:pt x="654" y="146"/>
                    <a:pt x="700" y="183"/>
                    <a:pt x="730" y="219"/>
                  </a:cubicBezTo>
                  <a:cubicBezTo>
                    <a:pt x="760" y="255"/>
                    <a:pt x="783" y="301"/>
                    <a:pt x="799" y="336"/>
                  </a:cubicBezTo>
                  <a:cubicBezTo>
                    <a:pt x="815" y="371"/>
                    <a:pt x="823" y="396"/>
                    <a:pt x="829" y="429"/>
                  </a:cubicBezTo>
                  <a:cubicBezTo>
                    <a:pt x="835" y="462"/>
                    <a:pt x="837" y="505"/>
                    <a:pt x="836" y="534"/>
                  </a:cubicBezTo>
                  <a:cubicBezTo>
                    <a:pt x="835" y="563"/>
                    <a:pt x="831" y="581"/>
                    <a:pt x="823" y="602"/>
                  </a:cubicBezTo>
                  <a:cubicBezTo>
                    <a:pt x="815" y="623"/>
                    <a:pt x="801" y="640"/>
                    <a:pt x="786" y="658"/>
                  </a:cubicBezTo>
                  <a:cubicBezTo>
                    <a:pt x="771" y="676"/>
                    <a:pt x="754" y="701"/>
                    <a:pt x="730" y="713"/>
                  </a:cubicBezTo>
                  <a:cubicBezTo>
                    <a:pt x="706" y="725"/>
                    <a:pt x="672" y="731"/>
                    <a:pt x="644" y="732"/>
                  </a:cubicBezTo>
                  <a:cubicBezTo>
                    <a:pt x="616" y="733"/>
                    <a:pt x="587" y="731"/>
                    <a:pt x="563" y="720"/>
                  </a:cubicBezTo>
                  <a:cubicBezTo>
                    <a:pt x="539" y="709"/>
                    <a:pt x="518" y="685"/>
                    <a:pt x="502" y="664"/>
                  </a:cubicBezTo>
                  <a:cubicBezTo>
                    <a:pt x="486" y="643"/>
                    <a:pt x="473" y="625"/>
                    <a:pt x="464" y="596"/>
                  </a:cubicBezTo>
                  <a:cubicBezTo>
                    <a:pt x="455" y="567"/>
                    <a:pt x="446" y="525"/>
                    <a:pt x="446" y="491"/>
                  </a:cubicBezTo>
                  <a:cubicBezTo>
                    <a:pt x="446" y="457"/>
                    <a:pt x="453" y="428"/>
                    <a:pt x="464" y="392"/>
                  </a:cubicBezTo>
                  <a:cubicBezTo>
                    <a:pt x="475" y="356"/>
                    <a:pt x="496" y="305"/>
                    <a:pt x="514" y="274"/>
                  </a:cubicBezTo>
                  <a:cubicBezTo>
                    <a:pt x="532" y="243"/>
                    <a:pt x="552" y="225"/>
                    <a:pt x="570" y="206"/>
                  </a:cubicBezTo>
                  <a:cubicBezTo>
                    <a:pt x="588" y="187"/>
                    <a:pt x="603" y="175"/>
                    <a:pt x="625" y="157"/>
                  </a:cubicBezTo>
                  <a:cubicBezTo>
                    <a:pt x="647" y="139"/>
                    <a:pt x="670" y="113"/>
                    <a:pt x="700" y="95"/>
                  </a:cubicBezTo>
                  <a:cubicBezTo>
                    <a:pt x="730" y="77"/>
                    <a:pt x="771" y="64"/>
                    <a:pt x="805" y="52"/>
                  </a:cubicBezTo>
                  <a:cubicBezTo>
                    <a:pt x="839" y="40"/>
                    <a:pt x="871" y="29"/>
                    <a:pt x="904" y="21"/>
                  </a:cubicBezTo>
                  <a:cubicBezTo>
                    <a:pt x="937" y="13"/>
                    <a:pt x="961" y="2"/>
                    <a:pt x="1003" y="2"/>
                  </a:cubicBezTo>
                  <a:cubicBezTo>
                    <a:pt x="1045" y="2"/>
                    <a:pt x="1107" y="10"/>
                    <a:pt x="1157" y="21"/>
                  </a:cubicBezTo>
                  <a:cubicBezTo>
                    <a:pt x="1207" y="32"/>
                    <a:pt x="1266" y="52"/>
                    <a:pt x="1306" y="70"/>
                  </a:cubicBezTo>
                  <a:cubicBezTo>
                    <a:pt x="1346" y="88"/>
                    <a:pt x="1367" y="107"/>
                    <a:pt x="1399" y="132"/>
                  </a:cubicBezTo>
                  <a:cubicBezTo>
                    <a:pt x="1431" y="157"/>
                    <a:pt x="1473" y="191"/>
                    <a:pt x="1498" y="219"/>
                  </a:cubicBezTo>
                  <a:cubicBezTo>
                    <a:pt x="1523" y="247"/>
                    <a:pt x="1534" y="272"/>
                    <a:pt x="1547" y="299"/>
                  </a:cubicBezTo>
                  <a:cubicBezTo>
                    <a:pt x="1560" y="326"/>
                    <a:pt x="1570" y="352"/>
                    <a:pt x="1578" y="379"/>
                  </a:cubicBezTo>
                  <a:cubicBezTo>
                    <a:pt x="1586" y="406"/>
                    <a:pt x="1596" y="425"/>
                    <a:pt x="1597" y="460"/>
                  </a:cubicBezTo>
                  <a:cubicBezTo>
                    <a:pt x="1598" y="495"/>
                    <a:pt x="1592" y="556"/>
                    <a:pt x="1584" y="590"/>
                  </a:cubicBezTo>
                  <a:cubicBezTo>
                    <a:pt x="1576" y="624"/>
                    <a:pt x="1560" y="645"/>
                    <a:pt x="1547" y="664"/>
                  </a:cubicBezTo>
                  <a:cubicBezTo>
                    <a:pt x="1534" y="683"/>
                    <a:pt x="1526" y="696"/>
                    <a:pt x="1504" y="707"/>
                  </a:cubicBezTo>
                  <a:cubicBezTo>
                    <a:pt x="1482" y="718"/>
                    <a:pt x="1447" y="730"/>
                    <a:pt x="1417" y="732"/>
                  </a:cubicBezTo>
                  <a:cubicBezTo>
                    <a:pt x="1387" y="734"/>
                    <a:pt x="1349" y="732"/>
                    <a:pt x="1324" y="720"/>
                  </a:cubicBezTo>
                  <a:cubicBezTo>
                    <a:pt x="1299" y="708"/>
                    <a:pt x="1285" y="684"/>
                    <a:pt x="1269" y="658"/>
                  </a:cubicBezTo>
                  <a:cubicBezTo>
                    <a:pt x="1253" y="632"/>
                    <a:pt x="1233" y="594"/>
                    <a:pt x="1225" y="565"/>
                  </a:cubicBezTo>
                  <a:cubicBezTo>
                    <a:pt x="1217" y="536"/>
                    <a:pt x="1217" y="518"/>
                    <a:pt x="1219" y="485"/>
                  </a:cubicBezTo>
                  <a:cubicBezTo>
                    <a:pt x="1221" y="452"/>
                    <a:pt x="1227" y="402"/>
                    <a:pt x="1238" y="367"/>
                  </a:cubicBezTo>
                  <a:cubicBezTo>
                    <a:pt x="1249" y="332"/>
                    <a:pt x="1267" y="306"/>
                    <a:pt x="1287" y="274"/>
                  </a:cubicBezTo>
                  <a:cubicBezTo>
                    <a:pt x="1307" y="242"/>
                    <a:pt x="1330" y="204"/>
                    <a:pt x="1361" y="175"/>
                  </a:cubicBezTo>
                  <a:cubicBezTo>
                    <a:pt x="1392" y="146"/>
                    <a:pt x="1433" y="125"/>
                    <a:pt x="1473" y="101"/>
                  </a:cubicBezTo>
                  <a:cubicBezTo>
                    <a:pt x="1513" y="77"/>
                    <a:pt x="1562" y="47"/>
                    <a:pt x="1603" y="33"/>
                  </a:cubicBezTo>
                  <a:cubicBezTo>
                    <a:pt x="1644" y="19"/>
                    <a:pt x="1680" y="18"/>
                    <a:pt x="1720" y="14"/>
                  </a:cubicBezTo>
                  <a:cubicBezTo>
                    <a:pt x="1760" y="10"/>
                    <a:pt x="1801" y="5"/>
                    <a:pt x="1844" y="8"/>
                  </a:cubicBezTo>
                  <a:cubicBezTo>
                    <a:pt x="1887" y="11"/>
                    <a:pt x="1935" y="19"/>
                    <a:pt x="1980" y="33"/>
                  </a:cubicBezTo>
                  <a:cubicBezTo>
                    <a:pt x="2025" y="47"/>
                    <a:pt x="2076" y="69"/>
                    <a:pt x="2116" y="95"/>
                  </a:cubicBezTo>
                  <a:cubicBezTo>
                    <a:pt x="2156" y="121"/>
                    <a:pt x="2190" y="156"/>
                    <a:pt x="2221" y="188"/>
                  </a:cubicBezTo>
                  <a:cubicBezTo>
                    <a:pt x="2252" y="220"/>
                    <a:pt x="2280" y="253"/>
                    <a:pt x="2302" y="287"/>
                  </a:cubicBezTo>
                  <a:cubicBezTo>
                    <a:pt x="2324" y="321"/>
                    <a:pt x="2341" y="363"/>
                    <a:pt x="2351" y="392"/>
                  </a:cubicBezTo>
                  <a:cubicBezTo>
                    <a:pt x="2361" y="421"/>
                    <a:pt x="2365" y="426"/>
                    <a:pt x="2364" y="460"/>
                  </a:cubicBezTo>
                  <a:cubicBezTo>
                    <a:pt x="2363" y="494"/>
                    <a:pt x="2356" y="559"/>
                    <a:pt x="2345" y="596"/>
                  </a:cubicBezTo>
                  <a:cubicBezTo>
                    <a:pt x="2334" y="633"/>
                    <a:pt x="2315" y="659"/>
                    <a:pt x="2296" y="682"/>
                  </a:cubicBezTo>
                  <a:cubicBezTo>
                    <a:pt x="2277" y="705"/>
                    <a:pt x="2248" y="723"/>
                    <a:pt x="2228" y="732"/>
                  </a:cubicBezTo>
                  <a:cubicBezTo>
                    <a:pt x="2208" y="741"/>
                    <a:pt x="2204" y="743"/>
                    <a:pt x="2178" y="738"/>
                  </a:cubicBezTo>
                  <a:cubicBezTo>
                    <a:pt x="2152" y="733"/>
                    <a:pt x="2102" y="720"/>
                    <a:pt x="2073" y="701"/>
                  </a:cubicBezTo>
                  <a:cubicBezTo>
                    <a:pt x="2044" y="682"/>
                    <a:pt x="2019" y="657"/>
                    <a:pt x="2005" y="621"/>
                  </a:cubicBezTo>
                  <a:cubicBezTo>
                    <a:pt x="1991" y="585"/>
                    <a:pt x="1986" y="526"/>
                    <a:pt x="1986" y="485"/>
                  </a:cubicBezTo>
                  <a:cubicBezTo>
                    <a:pt x="1986" y="444"/>
                    <a:pt x="1995" y="409"/>
                    <a:pt x="2005" y="373"/>
                  </a:cubicBezTo>
                  <a:cubicBezTo>
                    <a:pt x="2015" y="337"/>
                    <a:pt x="2029" y="299"/>
                    <a:pt x="2048" y="268"/>
                  </a:cubicBezTo>
                  <a:cubicBezTo>
                    <a:pt x="2067" y="237"/>
                    <a:pt x="2092" y="217"/>
                    <a:pt x="2122" y="188"/>
                  </a:cubicBezTo>
                  <a:cubicBezTo>
                    <a:pt x="2152" y="159"/>
                    <a:pt x="2189" y="121"/>
                    <a:pt x="2228" y="95"/>
                  </a:cubicBezTo>
                  <a:cubicBezTo>
                    <a:pt x="2267" y="69"/>
                    <a:pt x="2316" y="47"/>
                    <a:pt x="2357" y="33"/>
                  </a:cubicBezTo>
                  <a:cubicBezTo>
                    <a:pt x="2398" y="19"/>
                    <a:pt x="2441" y="12"/>
                    <a:pt x="2475" y="8"/>
                  </a:cubicBezTo>
                  <a:cubicBezTo>
                    <a:pt x="2509" y="4"/>
                    <a:pt x="2523" y="6"/>
                    <a:pt x="2562" y="8"/>
                  </a:cubicBezTo>
                  <a:cubicBezTo>
                    <a:pt x="2601" y="10"/>
                    <a:pt x="2658" y="7"/>
                    <a:pt x="2710" y="21"/>
                  </a:cubicBezTo>
                  <a:cubicBezTo>
                    <a:pt x="2762" y="35"/>
                    <a:pt x="2829" y="67"/>
                    <a:pt x="2877" y="95"/>
                  </a:cubicBezTo>
                  <a:cubicBezTo>
                    <a:pt x="2925" y="123"/>
                    <a:pt x="2961" y="152"/>
                    <a:pt x="2995" y="188"/>
                  </a:cubicBezTo>
                  <a:cubicBezTo>
                    <a:pt x="3029" y="224"/>
                    <a:pt x="3059" y="269"/>
                    <a:pt x="3081" y="311"/>
                  </a:cubicBezTo>
                  <a:cubicBezTo>
                    <a:pt x="3103" y="353"/>
                    <a:pt x="3119" y="398"/>
                    <a:pt x="3125" y="441"/>
                  </a:cubicBezTo>
                  <a:cubicBezTo>
                    <a:pt x="3131" y="484"/>
                    <a:pt x="3125" y="536"/>
                    <a:pt x="3118" y="571"/>
                  </a:cubicBezTo>
                  <a:cubicBezTo>
                    <a:pt x="3111" y="606"/>
                    <a:pt x="3097" y="627"/>
                    <a:pt x="3081" y="652"/>
                  </a:cubicBezTo>
                  <a:cubicBezTo>
                    <a:pt x="3065" y="677"/>
                    <a:pt x="3041" y="706"/>
                    <a:pt x="3019" y="720"/>
                  </a:cubicBezTo>
                  <a:cubicBezTo>
                    <a:pt x="2997" y="734"/>
                    <a:pt x="2980" y="738"/>
                    <a:pt x="2951" y="738"/>
                  </a:cubicBezTo>
                  <a:cubicBezTo>
                    <a:pt x="2922" y="738"/>
                    <a:pt x="2875" y="737"/>
                    <a:pt x="2846" y="720"/>
                  </a:cubicBezTo>
                  <a:cubicBezTo>
                    <a:pt x="2817" y="703"/>
                    <a:pt x="2795" y="672"/>
                    <a:pt x="2778" y="633"/>
                  </a:cubicBezTo>
                  <a:cubicBezTo>
                    <a:pt x="2761" y="594"/>
                    <a:pt x="2740" y="539"/>
                    <a:pt x="2741" y="485"/>
                  </a:cubicBezTo>
                  <a:cubicBezTo>
                    <a:pt x="2742" y="431"/>
                    <a:pt x="2762" y="359"/>
                    <a:pt x="2784" y="311"/>
                  </a:cubicBezTo>
                  <a:cubicBezTo>
                    <a:pt x="2806" y="263"/>
                    <a:pt x="2840" y="233"/>
                    <a:pt x="2871" y="200"/>
                  </a:cubicBezTo>
                  <a:cubicBezTo>
                    <a:pt x="2902" y="167"/>
                    <a:pt x="2936" y="138"/>
                    <a:pt x="2970" y="113"/>
                  </a:cubicBezTo>
                  <a:cubicBezTo>
                    <a:pt x="3004" y="88"/>
                    <a:pt x="3036" y="67"/>
                    <a:pt x="3075" y="52"/>
                  </a:cubicBezTo>
                  <a:cubicBezTo>
                    <a:pt x="3114" y="37"/>
                    <a:pt x="3161" y="29"/>
                    <a:pt x="3205" y="21"/>
                  </a:cubicBezTo>
                  <a:cubicBezTo>
                    <a:pt x="3249" y="13"/>
                    <a:pt x="3292" y="0"/>
                    <a:pt x="3341" y="2"/>
                  </a:cubicBezTo>
                  <a:cubicBezTo>
                    <a:pt x="3390" y="4"/>
                    <a:pt x="3454" y="20"/>
                    <a:pt x="3502" y="33"/>
                  </a:cubicBezTo>
                  <a:cubicBezTo>
                    <a:pt x="3550" y="46"/>
                    <a:pt x="3591" y="64"/>
                    <a:pt x="3632" y="82"/>
                  </a:cubicBezTo>
                </a:path>
              </a:pathLst>
            </a:custGeom>
            <a:noFill/>
            <a:ln w="28575" cmpd="sng">
              <a:solidFill>
                <a:srgbClr val="008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48" name="Line 12"/>
            <p:cNvSpPr>
              <a:spLocks noChangeAspect="1" noChangeShapeType="1"/>
            </p:cNvSpPr>
            <p:nvPr/>
          </p:nvSpPr>
          <p:spPr bwMode="auto">
            <a:xfrm flipV="1">
              <a:off x="1026" y="2802"/>
              <a:ext cx="192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49" name="Line 13"/>
            <p:cNvSpPr>
              <a:spLocks noChangeAspect="1" noChangeShapeType="1"/>
            </p:cNvSpPr>
            <p:nvPr/>
          </p:nvSpPr>
          <p:spPr bwMode="auto">
            <a:xfrm flipV="1">
              <a:off x="1200" y="2593"/>
              <a:ext cx="191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50" name="Line 14"/>
            <p:cNvSpPr>
              <a:spLocks noChangeAspect="1" noChangeShapeType="1"/>
            </p:cNvSpPr>
            <p:nvPr/>
          </p:nvSpPr>
          <p:spPr bwMode="auto">
            <a:xfrm>
              <a:off x="1200" y="2352"/>
              <a:ext cx="191" cy="2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51" name="Line 15"/>
            <p:cNvSpPr>
              <a:spLocks noChangeAspect="1" noChangeShapeType="1"/>
            </p:cNvSpPr>
            <p:nvPr/>
          </p:nvSpPr>
          <p:spPr bwMode="auto">
            <a:xfrm>
              <a:off x="1016" y="2122"/>
              <a:ext cx="191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52" name="Line 16"/>
            <p:cNvSpPr>
              <a:spLocks noChangeAspect="1" noChangeShapeType="1"/>
            </p:cNvSpPr>
            <p:nvPr/>
          </p:nvSpPr>
          <p:spPr bwMode="auto">
            <a:xfrm flipV="1">
              <a:off x="2160" y="2352"/>
              <a:ext cx="192" cy="2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53" name="Freeform 17"/>
            <p:cNvSpPr>
              <a:spLocks noChangeAspect="1"/>
            </p:cNvSpPr>
            <p:nvPr/>
          </p:nvSpPr>
          <p:spPr bwMode="auto">
            <a:xfrm flipV="1">
              <a:off x="2448" y="2208"/>
              <a:ext cx="528" cy="96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54" name="Line 18"/>
            <p:cNvSpPr>
              <a:spLocks noChangeAspect="1" noChangeShapeType="1"/>
            </p:cNvSpPr>
            <p:nvPr/>
          </p:nvSpPr>
          <p:spPr bwMode="auto">
            <a:xfrm flipV="1">
              <a:off x="2352" y="2112"/>
              <a:ext cx="192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55" name="Line 19"/>
            <p:cNvSpPr>
              <a:spLocks noChangeAspect="1" noChangeShapeType="1"/>
            </p:cNvSpPr>
            <p:nvPr/>
          </p:nvSpPr>
          <p:spPr bwMode="auto">
            <a:xfrm flipV="1">
              <a:off x="2544" y="1872"/>
              <a:ext cx="191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56" name="Line 20"/>
            <p:cNvSpPr>
              <a:spLocks noChangeAspect="1" noChangeShapeType="1"/>
            </p:cNvSpPr>
            <p:nvPr/>
          </p:nvSpPr>
          <p:spPr bwMode="auto">
            <a:xfrm flipV="1">
              <a:off x="2424" y="2016"/>
              <a:ext cx="191" cy="24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57" name="Freeform 21"/>
            <p:cNvSpPr>
              <a:spLocks noChangeAspect="1"/>
            </p:cNvSpPr>
            <p:nvPr/>
          </p:nvSpPr>
          <p:spPr bwMode="auto">
            <a:xfrm>
              <a:off x="2442" y="2880"/>
              <a:ext cx="528" cy="96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58" name="Line 22"/>
            <p:cNvSpPr>
              <a:spLocks noChangeAspect="1" noChangeShapeType="1"/>
            </p:cNvSpPr>
            <p:nvPr/>
          </p:nvSpPr>
          <p:spPr bwMode="auto">
            <a:xfrm>
              <a:off x="2462" y="2976"/>
              <a:ext cx="192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59" name="Line 23"/>
            <p:cNvSpPr>
              <a:spLocks noChangeAspect="1" noChangeShapeType="1"/>
            </p:cNvSpPr>
            <p:nvPr/>
          </p:nvSpPr>
          <p:spPr bwMode="auto">
            <a:xfrm>
              <a:off x="2509" y="3030"/>
              <a:ext cx="191" cy="2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60" name="Line 24"/>
            <p:cNvSpPr>
              <a:spLocks noChangeAspect="1" noChangeShapeType="1"/>
            </p:cNvSpPr>
            <p:nvPr/>
          </p:nvSpPr>
          <p:spPr bwMode="auto">
            <a:xfrm flipV="1">
              <a:off x="2977" y="2112"/>
              <a:ext cx="191" cy="14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61" name="Line 25"/>
            <p:cNvSpPr>
              <a:spLocks noChangeAspect="1" noChangeShapeType="1"/>
            </p:cNvSpPr>
            <p:nvPr/>
          </p:nvSpPr>
          <p:spPr bwMode="auto">
            <a:xfrm flipV="1">
              <a:off x="3168" y="1968"/>
              <a:ext cx="192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62" name="Line 26"/>
            <p:cNvSpPr>
              <a:spLocks noChangeAspect="1" noChangeShapeType="1"/>
            </p:cNvSpPr>
            <p:nvPr/>
          </p:nvSpPr>
          <p:spPr bwMode="auto">
            <a:xfrm>
              <a:off x="2977" y="2257"/>
              <a:ext cx="191" cy="14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63" name="Line 27"/>
            <p:cNvSpPr>
              <a:spLocks noChangeAspect="1" noChangeShapeType="1"/>
            </p:cNvSpPr>
            <p:nvPr/>
          </p:nvSpPr>
          <p:spPr bwMode="auto">
            <a:xfrm>
              <a:off x="3158" y="2394"/>
              <a:ext cx="192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64" name="Line 28"/>
            <p:cNvSpPr>
              <a:spLocks noChangeAspect="1" noChangeShapeType="1"/>
            </p:cNvSpPr>
            <p:nvPr/>
          </p:nvSpPr>
          <p:spPr bwMode="auto">
            <a:xfrm flipV="1">
              <a:off x="2977" y="2784"/>
              <a:ext cx="191" cy="14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65" name="Line 29"/>
            <p:cNvSpPr>
              <a:spLocks noChangeAspect="1" noChangeShapeType="1"/>
            </p:cNvSpPr>
            <p:nvPr/>
          </p:nvSpPr>
          <p:spPr bwMode="auto">
            <a:xfrm flipV="1">
              <a:off x="3168" y="2640"/>
              <a:ext cx="192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66" name="Line 30"/>
            <p:cNvSpPr>
              <a:spLocks noChangeAspect="1" noChangeShapeType="1"/>
            </p:cNvSpPr>
            <p:nvPr/>
          </p:nvSpPr>
          <p:spPr bwMode="auto">
            <a:xfrm>
              <a:off x="2977" y="2929"/>
              <a:ext cx="191" cy="14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3567" name="Line 31"/>
            <p:cNvSpPr>
              <a:spLocks noChangeAspect="1" noChangeShapeType="1"/>
            </p:cNvSpPr>
            <p:nvPr/>
          </p:nvSpPr>
          <p:spPr bwMode="auto">
            <a:xfrm>
              <a:off x="3158" y="3067"/>
              <a:ext cx="192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833568" name="Picture 32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" y="3135"/>
              <a:ext cx="151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3569" name="Picture 33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" y="1732"/>
              <a:ext cx="151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3570" name="Picture 34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2" y="2137"/>
              <a:ext cx="101" cy="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3571" name="Picture 35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" y="2779"/>
              <a:ext cx="100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3572" name="Picture 36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" y="1979"/>
              <a:ext cx="151" cy="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3573" name="Picture 37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" y="2959"/>
              <a:ext cx="151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3574" name="Picture 38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" y="2319"/>
              <a:ext cx="341" cy="1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3575" name="Picture 39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" y="2669"/>
              <a:ext cx="319" cy="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833576" name="Picture 40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61" y="4160187"/>
            <a:ext cx="234461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33577" name="Picture 41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62" y="5028549"/>
            <a:ext cx="347735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33578" name="Picture 4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111" y="4596749"/>
            <a:ext cx="31813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33579" name="Text Box 43"/>
          <p:cNvSpPr txBox="1">
            <a:spLocks noChangeArrowheads="1"/>
          </p:cNvSpPr>
          <p:nvPr/>
        </p:nvSpPr>
        <p:spPr bwMode="auto">
          <a:xfrm>
            <a:off x="4533250" y="3749024"/>
            <a:ext cx="395202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Complicated final state topologies:</a:t>
            </a:r>
          </a:p>
        </p:txBody>
      </p:sp>
      <p:sp>
        <p:nvSpPr>
          <p:cNvPr id="833580" name="Text Box 44"/>
          <p:cNvSpPr txBox="1">
            <a:spLocks noChangeArrowheads="1"/>
          </p:cNvSpPr>
          <p:nvPr/>
        </p:nvSpPr>
        <p:spPr bwMode="auto">
          <a:xfrm>
            <a:off x="214762" y="5571474"/>
            <a:ext cx="683742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Mass determined by direct reconstruction (see W boson mass)</a:t>
            </a:r>
            <a:endParaRPr lang="en-GB" smtClean="0">
              <a:solidFill>
                <a:srgbClr val="FF0000"/>
              </a:solidFill>
              <a:cs typeface="+mn-cs"/>
            </a:endParaRPr>
          </a:p>
        </p:txBody>
      </p:sp>
      <p:grpSp>
        <p:nvGrpSpPr>
          <p:cNvPr id="46094" name="Group 45"/>
          <p:cNvGrpSpPr>
            <a:grpSpLocks/>
          </p:cNvGrpSpPr>
          <p:nvPr/>
        </p:nvGrpSpPr>
        <p:grpSpPr bwMode="auto">
          <a:xfrm>
            <a:off x="2871503" y="6063599"/>
            <a:ext cx="2891204" cy="371475"/>
            <a:chOff x="2054" y="3245"/>
            <a:chExt cx="1973" cy="234"/>
          </a:xfrm>
        </p:grpSpPr>
        <p:sp>
          <p:nvSpPr>
            <p:cNvPr id="833582" name="Rectangle 46"/>
            <p:cNvSpPr>
              <a:spLocks noChangeArrowheads="1"/>
            </p:cNvSpPr>
            <p:nvPr/>
          </p:nvSpPr>
          <p:spPr bwMode="auto">
            <a:xfrm>
              <a:off x="2054" y="3245"/>
              <a:ext cx="1973" cy="234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833583" name="Picture 47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" y="3272"/>
              <a:ext cx="187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833584" name="Text Box 48"/>
          <p:cNvSpPr txBox="1">
            <a:spLocks noChangeArrowheads="1"/>
          </p:cNvSpPr>
          <p:nvPr/>
        </p:nvSpPr>
        <p:spPr bwMode="auto">
          <a:xfrm>
            <a:off x="4501011" y="2685398"/>
            <a:ext cx="3798132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top quark almost exclusively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decays to a bottom quark since</a:t>
            </a:r>
          </a:p>
        </p:txBody>
      </p:sp>
      <p:pic>
        <p:nvPicPr>
          <p:cNvPr id="833585" name="Picture 49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34" y="3342623"/>
            <a:ext cx="237245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4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2" descr="higgslimi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9" r="35" b="5148"/>
          <a:stretch>
            <a:fillRect/>
          </a:stretch>
        </p:blipFill>
        <p:spPr bwMode="auto">
          <a:xfrm>
            <a:off x="271748" y="1992965"/>
            <a:ext cx="4319954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09" name="Group 3"/>
          <p:cNvGrpSpPr>
            <a:grpSpLocks noChangeAspect="1"/>
          </p:cNvGrpSpPr>
          <p:nvPr/>
        </p:nvGrpSpPr>
        <p:grpSpPr bwMode="auto">
          <a:xfrm>
            <a:off x="535518" y="680103"/>
            <a:ext cx="4281854" cy="1223963"/>
            <a:chOff x="1215" y="517"/>
            <a:chExt cx="3651" cy="963"/>
          </a:xfrm>
        </p:grpSpPr>
        <p:pic>
          <p:nvPicPr>
            <p:cNvPr id="834564" name="Picture 4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" y="1171"/>
              <a:ext cx="185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34565" name="Freeform 5"/>
            <p:cNvSpPr>
              <a:spLocks noChangeAspect="1"/>
            </p:cNvSpPr>
            <p:nvPr/>
          </p:nvSpPr>
          <p:spPr bwMode="auto">
            <a:xfrm rot="10800000">
              <a:off x="1215" y="1012"/>
              <a:ext cx="567" cy="92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834566" name="Picture 6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" y="979"/>
              <a:ext cx="129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34567" name="Freeform 7"/>
            <p:cNvSpPr>
              <a:spLocks noChangeAspect="1"/>
            </p:cNvSpPr>
            <p:nvPr/>
          </p:nvSpPr>
          <p:spPr bwMode="auto">
            <a:xfrm rot="10800000">
              <a:off x="2168" y="1012"/>
              <a:ext cx="566" cy="91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4568" name="Freeform 8"/>
            <p:cNvSpPr>
              <a:spLocks noChangeAspect="1"/>
            </p:cNvSpPr>
            <p:nvPr/>
          </p:nvSpPr>
          <p:spPr bwMode="auto">
            <a:xfrm rot="10800000">
              <a:off x="2734" y="1012"/>
              <a:ext cx="566" cy="92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4569" name="Oval 9"/>
            <p:cNvSpPr>
              <a:spLocks noChangeAspect="1" noChangeArrowheads="1"/>
            </p:cNvSpPr>
            <p:nvPr/>
          </p:nvSpPr>
          <p:spPr bwMode="auto">
            <a:xfrm>
              <a:off x="2462" y="863"/>
              <a:ext cx="545" cy="411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834570" name="Picture 10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1286"/>
              <a:ext cx="9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4571" name="Picture 11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653"/>
              <a:ext cx="97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4572" name="Picture 12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8" y="970"/>
              <a:ext cx="129" cy="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34573" name="Freeform 13"/>
            <p:cNvSpPr>
              <a:spLocks noChangeAspect="1"/>
            </p:cNvSpPr>
            <p:nvPr/>
          </p:nvSpPr>
          <p:spPr bwMode="auto">
            <a:xfrm rot="10800000">
              <a:off x="3731" y="1015"/>
              <a:ext cx="566" cy="91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4574" name="Freeform 14"/>
            <p:cNvSpPr>
              <a:spLocks noChangeAspect="1"/>
            </p:cNvSpPr>
            <p:nvPr/>
          </p:nvSpPr>
          <p:spPr bwMode="auto">
            <a:xfrm rot="10800000">
              <a:off x="4299" y="1017"/>
              <a:ext cx="567" cy="91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4575" name="Line 15"/>
            <p:cNvSpPr>
              <a:spLocks noChangeAspect="1" noChangeShapeType="1"/>
            </p:cNvSpPr>
            <p:nvPr/>
          </p:nvSpPr>
          <p:spPr bwMode="auto">
            <a:xfrm>
              <a:off x="2712" y="857"/>
              <a:ext cx="45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4576" name="Line 16"/>
            <p:cNvSpPr>
              <a:spLocks noChangeAspect="1" noChangeShapeType="1"/>
            </p:cNvSpPr>
            <p:nvPr/>
          </p:nvSpPr>
          <p:spPr bwMode="auto">
            <a:xfrm flipH="1">
              <a:off x="2712" y="1281"/>
              <a:ext cx="22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34577" name="Arc 17"/>
            <p:cNvSpPr>
              <a:spLocks noChangeAspect="1"/>
            </p:cNvSpPr>
            <p:nvPr/>
          </p:nvSpPr>
          <p:spPr bwMode="auto">
            <a:xfrm rot="16200000">
              <a:off x="4141" y="744"/>
              <a:ext cx="320" cy="31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43198"/>
                <a:gd name="T2" fmla="*/ 268 w 21600"/>
                <a:gd name="T3" fmla="*/ 43198 h 43198"/>
                <a:gd name="T4" fmla="*/ 0 w 21600"/>
                <a:gd name="T5" fmla="*/ 21600 h 43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3198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4"/>
                    <a:pt x="12091" y="43051"/>
                    <a:pt x="268" y="43198"/>
                  </a:cubicBezTo>
                </a:path>
                <a:path w="21600" h="43198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424"/>
                    <a:pt x="12091" y="43051"/>
                    <a:pt x="268" y="43198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834578" name="Picture 18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9" y="1175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34579" name="Picture 19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" y="517"/>
              <a:ext cx="239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834580" name="Text Box 20"/>
          <p:cNvSpPr txBox="1">
            <a:spLocks noChangeArrowheads="1"/>
          </p:cNvSpPr>
          <p:nvPr/>
        </p:nvSpPr>
        <p:spPr bwMode="auto">
          <a:xfrm>
            <a:off x="336226" y="349903"/>
            <a:ext cx="82608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But the W mass also depends on the Higgs mass (albeit only logarithmically)</a:t>
            </a:r>
          </a:p>
        </p:txBody>
      </p:sp>
      <p:pic>
        <p:nvPicPr>
          <p:cNvPr id="834581" name="Picture 2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67" y="911877"/>
            <a:ext cx="3317631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7112" name="Group 22"/>
          <p:cNvGrpSpPr>
            <a:grpSpLocks/>
          </p:cNvGrpSpPr>
          <p:nvPr/>
        </p:nvGrpSpPr>
        <p:grpSpPr bwMode="auto">
          <a:xfrm>
            <a:off x="4550672" y="2024716"/>
            <a:ext cx="4317023" cy="3089275"/>
            <a:chOff x="3161" y="1447"/>
            <a:chExt cx="2946" cy="1946"/>
          </a:xfrm>
        </p:grpSpPr>
        <p:sp>
          <p:nvSpPr>
            <p:cNvPr id="834583" name="Text Box 23"/>
            <p:cNvSpPr txBox="1">
              <a:spLocks noChangeArrowheads="1"/>
            </p:cNvSpPr>
            <p:nvPr/>
          </p:nvSpPr>
          <p:spPr bwMode="auto">
            <a:xfrm>
              <a:off x="3165" y="1447"/>
              <a:ext cx="2942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Measurements are sufficiently precise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to have some sensitivity to the Higgs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mass</a:t>
              </a:r>
            </a:p>
          </p:txBody>
        </p:sp>
        <p:sp>
          <p:nvSpPr>
            <p:cNvPr id="834584" name="Text Box 24"/>
            <p:cNvSpPr txBox="1">
              <a:spLocks noChangeArrowheads="1"/>
            </p:cNvSpPr>
            <p:nvPr/>
          </p:nvSpPr>
          <p:spPr bwMode="auto">
            <a:xfrm>
              <a:off x="3161" y="2047"/>
              <a:ext cx="2767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Direct and indirect values of the top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 and W mass can be compared to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 prediction for different Higgs mass </a:t>
              </a:r>
            </a:p>
          </p:txBody>
        </p:sp>
        <p:sp>
          <p:nvSpPr>
            <p:cNvPr id="834585" name="Text Box 25"/>
            <p:cNvSpPr txBox="1">
              <a:spLocks noChangeArrowheads="1"/>
            </p:cNvSpPr>
            <p:nvPr/>
          </p:nvSpPr>
          <p:spPr bwMode="auto">
            <a:xfrm>
              <a:off x="3535" y="2636"/>
              <a:ext cx="2520" cy="757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§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</a:t>
              </a:r>
              <a:r>
                <a:rPr lang="en-GB" smtClean="0">
                  <a:cs typeface="+mn-cs"/>
                </a:rPr>
                <a:t>Direct:</a:t>
              </a:r>
              <a:r>
                <a:rPr lang="en-GB" smtClean="0">
                  <a:solidFill>
                    <a:schemeClr val="accent2"/>
                  </a:solidFill>
                  <a:cs typeface="+mn-cs"/>
                </a:rPr>
                <a:t>  W and top masses from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            direct reconstruction </a:t>
              </a:r>
            </a:p>
            <a:p>
              <a:pPr>
                <a:buClr>
                  <a:srgbClr val="FF0000"/>
                </a:buClr>
                <a:buFont typeface="Wingdings" charset="0"/>
                <a:buChar char="§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</a:t>
              </a:r>
              <a:r>
                <a:rPr lang="en-GB" smtClean="0">
                  <a:cs typeface="+mn-cs"/>
                </a:rPr>
                <a:t>Indirect:</a:t>
              </a:r>
              <a:r>
                <a:rPr lang="en-GB" smtClean="0">
                  <a:solidFill>
                    <a:schemeClr val="accent2"/>
                  </a:solidFill>
                  <a:cs typeface="+mn-cs"/>
                </a:rPr>
                <a:t> from SM interpretation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              of Z mass,  </a:t>
              </a:r>
              <a:r>
                <a:rPr lang="en-GB" smtClean="0">
                  <a:solidFill>
                    <a:schemeClr val="accent2"/>
                  </a:solidFill>
                  <a:latin typeface="Symbol" charset="0"/>
                  <a:cs typeface="+mn-cs"/>
                </a:rPr>
                <a:t>q</a:t>
              </a:r>
              <a:r>
                <a:rPr lang="en-GB" baseline="-25000" smtClean="0">
                  <a:solidFill>
                    <a:schemeClr val="accent2"/>
                  </a:solidFill>
                  <a:cs typeface="+mn-cs"/>
                </a:rPr>
                <a:t>W</a:t>
              </a:r>
              <a:r>
                <a:rPr lang="en-GB" smtClean="0">
                  <a:solidFill>
                    <a:schemeClr val="accent2"/>
                  </a:solidFill>
                  <a:cs typeface="+mn-cs"/>
                </a:rPr>
                <a:t> etc. and </a:t>
              </a:r>
            </a:p>
          </p:txBody>
        </p:sp>
      </p:grpSp>
      <p:grpSp>
        <p:nvGrpSpPr>
          <p:cNvPr id="47113" name="Group 26"/>
          <p:cNvGrpSpPr>
            <a:grpSpLocks/>
          </p:cNvGrpSpPr>
          <p:nvPr/>
        </p:nvGrpSpPr>
        <p:grpSpPr bwMode="auto">
          <a:xfrm>
            <a:off x="6186041" y="5802966"/>
            <a:ext cx="1792165" cy="371475"/>
            <a:chOff x="4413" y="3744"/>
            <a:chExt cx="1223" cy="234"/>
          </a:xfrm>
        </p:grpSpPr>
        <p:pic>
          <p:nvPicPr>
            <p:cNvPr id="834587" name="Picture 27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" y="3786"/>
              <a:ext cx="1141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34588" name="Rectangle 28"/>
            <p:cNvSpPr>
              <a:spLocks noChangeArrowheads="1"/>
            </p:cNvSpPr>
            <p:nvPr/>
          </p:nvSpPr>
          <p:spPr bwMode="auto">
            <a:xfrm>
              <a:off x="4413" y="3744"/>
              <a:ext cx="1223" cy="234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34589" name="Text Box 29"/>
          <p:cNvSpPr txBox="1">
            <a:spLocks noChangeArrowheads="1"/>
          </p:cNvSpPr>
          <p:nvPr/>
        </p:nvSpPr>
        <p:spPr bwMode="auto">
          <a:xfrm>
            <a:off x="4656180" y="5252103"/>
            <a:ext cx="302869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Data favour a light Higgs:</a:t>
            </a:r>
          </a:p>
        </p:txBody>
      </p:sp>
      <p:sp>
        <p:nvSpPr>
          <p:cNvPr id="834590" name="AutoShape 30"/>
          <p:cNvSpPr>
            <a:spLocks noChangeArrowheads="1"/>
          </p:cNvSpPr>
          <p:nvPr/>
        </p:nvSpPr>
        <p:spPr bwMode="auto">
          <a:xfrm>
            <a:off x="5586698" y="5619704"/>
            <a:ext cx="241523" cy="737996"/>
          </a:xfrm>
          <a:prstGeom prst="rightArrow">
            <a:avLst>
              <a:gd name="adj1" fmla="val 50000"/>
              <a:gd name="adj2" fmla="val 50184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27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the top </a:t>
            </a:r>
            <a:r>
              <a:rPr lang="en-US" dirty="0" smtClean="0"/>
              <a:t>quark discovery</a:t>
            </a:r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609600" y="1219200"/>
          <a:ext cx="8255000" cy="493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0" name="Document" r:id="rId3" imgW="8267760" imgH="4943160" progId="Word.Document.8">
                  <p:embed/>
                </p:oleObj>
              </mc:Choice>
              <mc:Fallback>
                <p:oleObj name="Document" r:id="rId3" imgW="8267760" imgH="494316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219200"/>
                        <a:ext cx="8255000" cy="4935538"/>
                      </a:xfrm>
                      <a:prstGeom prst="rect">
                        <a:avLst/>
                      </a:prstGeom>
                      <a:extLs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133600" y="6096000"/>
            <a:ext cx="4927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sq">
                <a:solidFill>
                  <a:schemeClr val="hlink"/>
                </a:solidFill>
                <a:miter lim="800000"/>
                <a:headEnd type="none" w="sm" len="sm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0" lang="en-GB" sz="2800" b="1">
                <a:solidFill>
                  <a:srgbClr val="FF3399"/>
                </a:solidFill>
              </a:rPr>
              <a:t>All met with Failure up to 1994</a:t>
            </a:r>
            <a:endParaRPr kumimoji="0" lang="en-GB" sz="2800"/>
          </a:p>
        </p:txBody>
      </p:sp>
    </p:spTree>
    <p:extLst>
      <p:ext uri="{BB962C8B-B14F-4D97-AF65-F5344CB8AC3E}">
        <p14:creationId xmlns:p14="http://schemas.microsoft.com/office/powerpoint/2010/main" val="3898159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quark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1" descr="top95_elect_signatures_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1662112"/>
            <a:ext cx="2144712" cy="2019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22" descr="john-peopl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8" y="1130300"/>
            <a:ext cx="2120900" cy="2124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18" descr="top95_cdf_dete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1" y="3027362"/>
            <a:ext cx="2124075" cy="1955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19" descr="top95_d0_control_roo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6" y="3559175"/>
            <a:ext cx="2505075" cy="1992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Text Box 23"/>
          <p:cNvSpPr txBox="1">
            <a:spLocks noChangeArrowheads="1"/>
          </p:cNvSpPr>
          <p:nvPr/>
        </p:nvSpPr>
        <p:spPr bwMode="auto">
          <a:xfrm>
            <a:off x="1204913" y="3533775"/>
            <a:ext cx="16827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1400">
                <a:solidFill>
                  <a:schemeClr val="bg1"/>
                </a:solidFill>
              </a:rPr>
              <a:t>DØ Control Room</a:t>
            </a:r>
          </a:p>
        </p:txBody>
      </p:sp>
      <p:sp>
        <p:nvSpPr>
          <p:cNvPr id="9" name="Text Box 24"/>
          <p:cNvSpPr txBox="1">
            <a:spLocks noChangeArrowheads="1"/>
          </p:cNvSpPr>
          <p:nvPr/>
        </p:nvSpPr>
        <p:spPr bwMode="auto">
          <a:xfrm>
            <a:off x="3419476" y="4695825"/>
            <a:ext cx="1317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1pPr>
            <a:lvl2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algn="ctr" eaLnBrk="0" hangingPunct="0">
              <a:spcBef>
                <a:spcPct val="20000"/>
              </a:spcBef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200" b="1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sz="1400">
                <a:solidFill>
                  <a:schemeClr val="bg1"/>
                </a:solidFill>
              </a:rPr>
              <a:t>CDF Detector</a:t>
            </a:r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4915535" y="2407179"/>
            <a:ext cx="4022725" cy="2593446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b="0" dirty="0">
                <a:latin typeface="Arial" charset="0"/>
              </a:rPr>
              <a:t>- Discovery of the top quark over a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b="0" dirty="0">
                <a:latin typeface="Arial" charset="0"/>
              </a:rPr>
              <a:t>  decade ago at Fermilab was an extra-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b="0" dirty="0">
                <a:latin typeface="Arial" charset="0"/>
              </a:rPr>
              <a:t>  ordinary scientific achievement and a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b="0" dirty="0">
                <a:latin typeface="Arial" charset="0"/>
              </a:rPr>
              <a:t>  major confirmation of the standard model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b="0" dirty="0">
                <a:latin typeface="Arial" charset="0"/>
              </a:rPr>
              <a:t>- Back then, each experiment observed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b="0" dirty="0">
                <a:latin typeface="Arial" charset="0"/>
              </a:rPr>
              <a:t>  only a handful of events (&lt; 20).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b="0" dirty="0">
                <a:latin typeface="Arial" charset="0"/>
              </a:rPr>
              <a:t>- Today we have substantially more top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b="0" dirty="0">
                <a:latin typeface="Arial" charset="0"/>
              </a:rPr>
              <a:t>  candidates than in 1995 (literally thou-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</a:pPr>
            <a:r>
              <a:rPr lang="en-US" sz="1600" b="0" dirty="0">
                <a:latin typeface="Arial" charset="0"/>
              </a:rPr>
              <a:t>  sands</a:t>
            </a:r>
            <a:r>
              <a:rPr lang="en-US" sz="1600" b="0" dirty="0" smtClean="0">
                <a:latin typeface="Arial" charset="0"/>
              </a:rPr>
              <a:t>)</a:t>
            </a:r>
            <a:r>
              <a:rPr lang="en-US" sz="1600" dirty="0">
                <a:latin typeface="Arial" charset="0"/>
              </a:rPr>
              <a:t>.</a:t>
            </a:r>
            <a:endParaRPr lang="en-US" sz="1600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40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n^2 =1 - \frac{ n_e  e^2}{\epsilon_0 m_e \omega^2 } = 1 - \frac{\omega^2_p}{\omega^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2"/>
  <p:tag name="PICTUREFILESIZE" val="62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Z = \frac{m_W}{\cos\theta_W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4"/>
  <p:tag name="PICTUREFILESIZE" val="334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 g_W m_W g^{\mu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4"/>
  <p:tag name="PICTUREFILESIZE" val="257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i g_Z m_Z g^{\mu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"/>
  <p:tag name="PICTUREFILESIZE" val="227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-i \frac{g_W}{2m_W} m_f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4"/>
  <p:tag name="PICTUREFILESIZE" val="318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 &gt; E_0 = \hbar \omega_p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8"/>
  <p:tag name="PICTUREFILESIZE" val="242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6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t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"/>
  <p:tag name="PICTUREFILESIZE" val="3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6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H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63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W = m_W^0 + a m_t^2 + b \ln\left(\frac{m_H}{m_W}\right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3"/>
  <p:tag name="PICTUREFILESIZE" val="729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b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W = 79.946\pm0.008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8"/>
  <p:tag name="PICTUREFILESIZE" val="482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W = m_Z\cos\theta_W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7"/>
  <p:tag name="PICTUREFILESIZE" val="317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 v_g = \frac{c^2}{v_p}  = nc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5"/>
  <p:tag name="PICTUREFILESIZE" val="256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n^2\theta_W = 0.23154\pm0.00016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7"/>
  <p:tag name="PICTUREFILESIZE" val="484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\mz = 91.1875\pm0.0021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6"/>
  <p:tag name="PICTUREFILESIZE" val="480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W = 80.376\pm0.033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8"/>
  <p:tag name="PICTUREFILESIZE" val="495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t\o{t}\rightarrow b\o{b}q\o{q}q\o{q}\rightarrow \mathrm{6 \ jets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7"/>
  <p:tag name="PICTUREFILESIZE" val="410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t\o{t}\rightarrow b\o{b}\ell\nu\ell \nu\rightarrow \mathrm{2 \ jets + 2\ell +2 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9"/>
  <p:tag name="PICTUREFILESIZE" val="590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t\o{t}\rightarrow b\o{b}q\o{q}\ell \nu\rightarrow \mathrm{4 \ jets + \ell +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8"/>
  <p:tag name="PICTUREFILESIZE" val="515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|V_{tb}|^2 \gg |V_{td}|^2 + |V_{ts}|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8"/>
  <p:tag name="PICTUREFILESIZE" val="401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^\mathrm{meas}_t = 174.2\pm3.3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2"/>
  <p:tag name="PICTUREFILESIZE" val="444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b}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b}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 v^2= c^2n^2  = c^2\left(1-\frac{\hbar^2 \omega_p^2}{\hbar^2 \omega^2}\right) = c^2\left(1 - \frac{E^2_0}{E^2}\right)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9"/>
  <p:tag name="PICTUREFILESIZE" val="1184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t}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"/>
  <p:tag name="PICTUREFILESIZE" val="3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t}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"/>
  <p:tag name="PICTUREFILESIZE" val="3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q}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q}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7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W^+}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W^-}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^\mathrm{loop}_t = 173\pm11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9"/>
  <p:tag name="PICTUREFILESIZE" val="350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W = m_W^0 + a m_t^2 + b \ln\left(\frac{m_H}{m_W}\right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3"/>
  <p:tag name="PICTUREFILESIZE" val="729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H &lt; 200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2"/>
  <p:tag name="PICTUREFILESIZE" val="283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frac{E_0^2}{E^2} = 1 - \frac{v^2}{c^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279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t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"/>
  <p:tag name="PICTUREFILESIZE" val="33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t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"/>
  <p:tag name="PICTUREFILESIZE" val="3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6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H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63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begin{document}&#10;\[ \left( \begin{array}{c} d^\prime \\  s^\prime \\ b^\prime \end{array} &#10;   \right) =&#10;   \left(&#10;   \begin{array}{ccc}&#10;   \color{blue} V_{ud} &amp; \color{blue} V_{us} &amp; \color{blue} V_{ub} \\&#10;   \color{blue} V_{cd} &amp; \color{blue} V_{cs} &amp; \color{blue} V_{cb} \\&#10;   \color{green} V_{td} &amp; \color{green} V_{ts} &amp; \color{red} V_{tb} \\&#10;   \end{array}  \right) &#10;   \left( \begin{array}{c} d \\ s \\ b \end{array} \right)&#10;\]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316"/>
  <p:tag name="PICTUREFILESIZE" val="5708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&#10;\usepackage{color}&#10;\pagestyle{empty}&#10;\begin{document}&#10;\[ \left( \begin{array}{cccc}&#10;   \color{blue} V_{ud} &amp; \color{blue} V_{us} &amp; \color{blue} V_{ub}&amp;&#10;   V_{uX} ? \\&#10;   \color{blue} V_{cd} &amp; \color{blue} V_{cs} &amp; \color{blue} V_{cb} &amp;&#10;   V_{cX} ? \\&#10;   \color{green} V_{td} &amp; \color{green} V_{ts} &amp; \color{red} V_{tb}&amp;&#10;   V_{tX} ? \\&#10;   V_{Yd} ? &amp; V_{Ys}  ?&amp; V_{Yt}  ?&amp; V_{YX} ? \\&#10;   \end{array} &#10;\right) \]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278"/>
  <p:tag name="PICTUREFILESIZE" val="6361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 = E_0/c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4"/>
  <p:tag name="PICTUREFILESIZE" val="197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E = {E_0}  \left(1-\frac{v^2}{c^2}\right)^{-\frac{1}{2}} = \gamma m c^2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6"/>
  <p:tag name="PICTUREFILESIZE" val="624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alpha_{em}, \GF, m_W, m_Z, \sin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4"/>
  <p:tag name="PICTUREFILESIZE" val="452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W = \left(  &#10;\frac{\pi\alpha_{em}}{\sqrt{2} G_\mathrm{F}}&#10;\right)^{\frac{1}{2}}&#10; \frac{1}{\sin\theta_W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3"/>
  <p:tag name="PICTUREFILESIZE" val="765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27005</TotalTime>
  <Words>2311</Words>
  <Application>Microsoft Macintosh PowerPoint</Application>
  <PresentationFormat>On-screen Show (4:3)</PresentationFormat>
  <Paragraphs>597</Paragraphs>
  <Slides>35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Module</vt:lpstr>
      <vt:lpstr>Document</vt:lpstr>
      <vt:lpstr>Equation</vt:lpstr>
      <vt:lpstr> Lecture #12</vt:lpstr>
      <vt:lpstr>The Higgs mechanism</vt:lpstr>
      <vt:lpstr>The Higgs Mechanism</vt:lpstr>
      <vt:lpstr>PowerPoint Presentation</vt:lpstr>
      <vt:lpstr>Precision tests of the Standard Model</vt:lpstr>
      <vt:lpstr>The top quark</vt:lpstr>
      <vt:lpstr>PowerPoint Presentation</vt:lpstr>
      <vt:lpstr>Before the top quark discovery</vt:lpstr>
      <vt:lpstr>Top quark discovery</vt:lpstr>
      <vt:lpstr>Top quark production</vt:lpstr>
      <vt:lpstr>Top quark decay</vt:lpstr>
      <vt:lpstr>Top quark pair decay channels</vt:lpstr>
      <vt:lpstr>Top pair production (lepton+jets)</vt:lpstr>
      <vt:lpstr>Top pair production (lepton+jets)</vt:lpstr>
      <vt:lpstr>Ambiguity: processes</vt:lpstr>
      <vt:lpstr>Ambiguity: permutations</vt:lpstr>
      <vt:lpstr>2jet and 3jet mass distributions</vt:lpstr>
      <vt:lpstr>2jet and 3jet mass distributions</vt:lpstr>
      <vt:lpstr>CDF and D0 detectors</vt:lpstr>
      <vt:lpstr>CDF and D0 detectors</vt:lpstr>
      <vt:lpstr>B-tagging</vt:lpstr>
      <vt:lpstr>B-tagging</vt:lpstr>
      <vt:lpstr>Top  quark mass</vt:lpstr>
      <vt:lpstr>Top quark mass</vt:lpstr>
      <vt:lpstr>Top quark mass</vt:lpstr>
      <vt:lpstr>Which top mass ?</vt:lpstr>
      <vt:lpstr>Vertex structure</vt:lpstr>
      <vt:lpstr>Vertex structure</vt:lpstr>
      <vt:lpstr>Single top quark production</vt:lpstr>
      <vt:lpstr>Single top discovery</vt:lpstr>
      <vt:lpstr>Why single top is important ?</vt:lpstr>
      <vt:lpstr>Single top quark results</vt:lpstr>
      <vt:lpstr>Vtb direct measurement</vt:lpstr>
      <vt:lpstr>CDF significance</vt:lpstr>
      <vt:lpstr>Tuesday lectures</vt:lpstr>
    </vt:vector>
  </TitlesOfParts>
  <Company>Physik-Institut, 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#1</dc:title>
  <dc:creator>Florencia Canelli</dc:creator>
  <cp:lastModifiedBy>Florencia Canelli</cp:lastModifiedBy>
  <cp:revision>755</cp:revision>
  <dcterms:created xsi:type="dcterms:W3CDTF">2016-09-17T12:23:00Z</dcterms:created>
  <dcterms:modified xsi:type="dcterms:W3CDTF">2016-12-20T13:07:28Z</dcterms:modified>
</cp:coreProperties>
</file>